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52"/>
  </p:notesMasterIdLst>
  <p:sldIdLst>
    <p:sldId id="256" r:id="rId2"/>
    <p:sldId id="257" r:id="rId3"/>
    <p:sldId id="260" r:id="rId4"/>
    <p:sldId id="258" r:id="rId5"/>
    <p:sldId id="261" r:id="rId6"/>
    <p:sldId id="264" r:id="rId7"/>
    <p:sldId id="270" r:id="rId8"/>
    <p:sldId id="272" r:id="rId9"/>
    <p:sldId id="273" r:id="rId10"/>
    <p:sldId id="274" r:id="rId11"/>
    <p:sldId id="276" r:id="rId12"/>
    <p:sldId id="271" r:id="rId13"/>
    <p:sldId id="288" r:id="rId14"/>
    <p:sldId id="289" r:id="rId15"/>
    <p:sldId id="313" r:id="rId16"/>
    <p:sldId id="290" r:id="rId17"/>
    <p:sldId id="312" r:id="rId18"/>
    <p:sldId id="265" r:id="rId19"/>
    <p:sldId id="281" r:id="rId20"/>
    <p:sldId id="277" r:id="rId21"/>
    <p:sldId id="279" r:id="rId22"/>
    <p:sldId id="280" r:id="rId23"/>
    <p:sldId id="278" r:id="rId24"/>
    <p:sldId id="267" r:id="rId25"/>
    <p:sldId id="283" r:id="rId26"/>
    <p:sldId id="291" r:id="rId27"/>
    <p:sldId id="292" r:id="rId28"/>
    <p:sldId id="293" r:id="rId29"/>
    <p:sldId id="320" r:id="rId30"/>
    <p:sldId id="294" r:id="rId31"/>
    <p:sldId id="309" r:id="rId32"/>
    <p:sldId id="301" r:id="rId33"/>
    <p:sldId id="302" r:id="rId34"/>
    <p:sldId id="303" r:id="rId35"/>
    <p:sldId id="305" r:id="rId36"/>
    <p:sldId id="304" r:id="rId37"/>
    <p:sldId id="306" r:id="rId38"/>
    <p:sldId id="307" r:id="rId39"/>
    <p:sldId id="308" r:id="rId40"/>
    <p:sldId id="268" r:id="rId41"/>
    <p:sldId id="295" r:id="rId42"/>
    <p:sldId id="310" r:id="rId43"/>
    <p:sldId id="311" r:id="rId44"/>
    <p:sldId id="287" r:id="rId45"/>
    <p:sldId id="315" r:id="rId46"/>
    <p:sldId id="269" r:id="rId47"/>
    <p:sldId id="275" r:id="rId48"/>
    <p:sldId id="319" r:id="rId49"/>
    <p:sldId id="316" r:id="rId50"/>
    <p:sldId id="318" r:id="rId5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4" autoAdjust="0"/>
    <p:restoredTop sz="85956" autoAdjust="0"/>
  </p:normalViewPr>
  <p:slideViewPr>
    <p:cSldViewPr>
      <p:cViewPr varScale="1">
        <p:scale>
          <a:sx n="91" d="100"/>
          <a:sy n="91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6AC24-8474-47C5-A5C5-18149A4BCEDE}" type="doc">
      <dgm:prSet loTypeId="urn:microsoft.com/office/officeart/2005/8/layout/pyramid1" loCatId="pyramid" qsTypeId="urn:microsoft.com/office/officeart/2005/8/quickstyle/simple1" qsCatId="simple" csTypeId="urn:microsoft.com/office/officeart/2005/8/colors/accent1_5" csCatId="accent1" phldr="1"/>
      <dgm:spPr/>
    </dgm:pt>
    <dgm:pt modelId="{B12751FE-66AD-47B3-8879-0A32B2EC2D3A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bg1"/>
              </a:solidFill>
            </a:rPr>
            <a:t>考衝</a:t>
          </a:r>
          <a:endParaRPr lang="zh-TW" altLang="en-US" sz="2400" b="1" dirty="0">
            <a:solidFill>
              <a:schemeClr val="bg1"/>
            </a:solidFill>
          </a:endParaRPr>
        </a:p>
      </dgm:t>
    </dgm:pt>
    <dgm:pt modelId="{55679730-2184-4981-B73A-44D9220B06CA}" type="parTrans" cxnId="{A29348A2-F395-469F-833A-ACB0776A2726}">
      <dgm:prSet/>
      <dgm:spPr/>
      <dgm:t>
        <a:bodyPr/>
        <a:lstStyle/>
        <a:p>
          <a:endParaRPr lang="zh-TW" altLang="en-US" sz="2800"/>
        </a:p>
      </dgm:t>
    </dgm:pt>
    <dgm:pt modelId="{3436424D-1CEC-44E8-A490-407CEB9E2FFF}" type="sibTrans" cxnId="{A29348A2-F395-469F-833A-ACB0776A2726}">
      <dgm:prSet/>
      <dgm:spPr/>
      <dgm:t>
        <a:bodyPr/>
        <a:lstStyle/>
        <a:p>
          <a:endParaRPr lang="zh-TW" altLang="en-US" sz="2800"/>
        </a:p>
      </dgm:t>
    </dgm:pt>
    <dgm:pt modelId="{E30E1E6A-4380-452E-8E88-EF465581CA08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bg1"/>
              </a:solidFill>
            </a:rPr>
            <a:t>正課</a:t>
          </a:r>
          <a:endParaRPr lang="zh-TW" altLang="en-US" sz="2400" b="1" dirty="0">
            <a:solidFill>
              <a:schemeClr val="bg1"/>
            </a:solidFill>
          </a:endParaRPr>
        </a:p>
      </dgm:t>
    </dgm:pt>
    <dgm:pt modelId="{A2DDE10A-245E-4A0A-B2A1-B50656B054B3}" type="parTrans" cxnId="{7EBE9D9B-B410-4439-B274-D6961B7F3057}">
      <dgm:prSet/>
      <dgm:spPr/>
      <dgm:t>
        <a:bodyPr/>
        <a:lstStyle/>
        <a:p>
          <a:endParaRPr lang="zh-TW" altLang="en-US" sz="2800"/>
        </a:p>
      </dgm:t>
    </dgm:pt>
    <dgm:pt modelId="{EE4A7584-0333-415D-B816-2C57C490B8CF}" type="sibTrans" cxnId="{7EBE9D9B-B410-4439-B274-D6961B7F3057}">
      <dgm:prSet/>
      <dgm:spPr/>
      <dgm:t>
        <a:bodyPr/>
        <a:lstStyle/>
        <a:p>
          <a:endParaRPr lang="zh-TW" altLang="en-US" sz="2800"/>
        </a:p>
      </dgm:t>
    </dgm:pt>
    <dgm:pt modelId="{29B4E259-0A06-460E-843E-AD866861718C}">
      <dgm:prSet custT="1"/>
      <dgm:spPr/>
      <dgm:t>
        <a:bodyPr/>
        <a:lstStyle/>
        <a:p>
          <a:r>
            <a:rPr lang="zh-TW" altLang="en-US" sz="2400" b="1" dirty="0" smtClean="0">
              <a:solidFill>
                <a:schemeClr val="bg1"/>
              </a:solidFill>
            </a:rPr>
            <a:t>基礎先修</a:t>
          </a:r>
          <a:endParaRPr lang="zh-TW" altLang="en-US" sz="2400" b="1" dirty="0">
            <a:solidFill>
              <a:schemeClr val="bg1"/>
            </a:solidFill>
          </a:endParaRPr>
        </a:p>
      </dgm:t>
    </dgm:pt>
    <dgm:pt modelId="{ACEF99B6-35D3-41E2-B335-31C460E4DA3C}" type="parTrans" cxnId="{1E17A233-F323-4FC9-883A-F2D8748D228D}">
      <dgm:prSet/>
      <dgm:spPr/>
      <dgm:t>
        <a:bodyPr/>
        <a:lstStyle/>
        <a:p>
          <a:endParaRPr lang="zh-TW" altLang="en-US" sz="2800"/>
        </a:p>
      </dgm:t>
    </dgm:pt>
    <dgm:pt modelId="{0D7831B9-35B4-4581-911E-FB9D8F7BDE13}" type="sibTrans" cxnId="{1E17A233-F323-4FC9-883A-F2D8748D228D}">
      <dgm:prSet/>
      <dgm:spPr/>
      <dgm:t>
        <a:bodyPr/>
        <a:lstStyle/>
        <a:p>
          <a:endParaRPr lang="zh-TW" altLang="en-US" sz="2800"/>
        </a:p>
      </dgm:t>
    </dgm:pt>
    <dgm:pt modelId="{59A614A2-E98D-4C7D-A1E3-E55245044462}" type="pres">
      <dgm:prSet presAssocID="{B426AC24-8474-47C5-A5C5-18149A4BCEDE}" presName="Name0" presStyleCnt="0">
        <dgm:presLayoutVars>
          <dgm:dir/>
          <dgm:animLvl val="lvl"/>
          <dgm:resizeHandles val="exact"/>
        </dgm:presLayoutVars>
      </dgm:prSet>
      <dgm:spPr/>
    </dgm:pt>
    <dgm:pt modelId="{66F4B65F-27E0-41CD-889B-3543BB2D71DF}" type="pres">
      <dgm:prSet presAssocID="{B12751FE-66AD-47B3-8879-0A32B2EC2D3A}" presName="Name8" presStyleCnt="0"/>
      <dgm:spPr/>
    </dgm:pt>
    <dgm:pt modelId="{C4D9A276-F5C6-45E1-AA8A-E12AD75BF34D}" type="pres">
      <dgm:prSet presAssocID="{B12751FE-66AD-47B3-8879-0A32B2EC2D3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6A3416-BA36-4A33-B90A-C1EC0BF364FB}" type="pres">
      <dgm:prSet presAssocID="{B12751FE-66AD-47B3-8879-0A32B2EC2D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042A19-A037-4CFF-A84D-9E0478CC96AB}" type="pres">
      <dgm:prSet presAssocID="{E30E1E6A-4380-452E-8E88-EF465581CA08}" presName="Name8" presStyleCnt="0"/>
      <dgm:spPr/>
    </dgm:pt>
    <dgm:pt modelId="{4E0B684E-5B52-4895-9BF3-62E88F2433AC}" type="pres">
      <dgm:prSet presAssocID="{E30E1E6A-4380-452E-8E88-EF465581CA0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9B903E-43A4-49B9-B8BA-3B2EB5C1FED3}" type="pres">
      <dgm:prSet presAssocID="{E30E1E6A-4380-452E-8E88-EF465581CA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22899E-5719-43C8-BE4B-32E8E2BAAEFD}" type="pres">
      <dgm:prSet presAssocID="{29B4E259-0A06-460E-843E-AD866861718C}" presName="Name8" presStyleCnt="0"/>
      <dgm:spPr/>
    </dgm:pt>
    <dgm:pt modelId="{8CA8D129-A779-48D2-927B-22DD755F1DE7}" type="pres">
      <dgm:prSet presAssocID="{29B4E259-0A06-460E-843E-AD866861718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EF488C-5FDF-4830-966C-325C5DDC2418}" type="pres">
      <dgm:prSet presAssocID="{29B4E259-0A06-460E-843E-AD86686171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395927C-A660-4A1D-9E42-E4B7A13C1408}" type="presOf" srcId="{E30E1E6A-4380-452E-8E88-EF465581CA08}" destId="{4E0B684E-5B52-4895-9BF3-62E88F2433AC}" srcOrd="0" destOrd="0" presId="urn:microsoft.com/office/officeart/2005/8/layout/pyramid1"/>
    <dgm:cxn modelId="{A29348A2-F395-469F-833A-ACB0776A2726}" srcId="{B426AC24-8474-47C5-A5C5-18149A4BCEDE}" destId="{B12751FE-66AD-47B3-8879-0A32B2EC2D3A}" srcOrd="0" destOrd="0" parTransId="{55679730-2184-4981-B73A-44D9220B06CA}" sibTransId="{3436424D-1CEC-44E8-A490-407CEB9E2FFF}"/>
    <dgm:cxn modelId="{5C1AD071-820D-4009-80FF-6CC4E878F10A}" type="presOf" srcId="{B12751FE-66AD-47B3-8879-0A32B2EC2D3A}" destId="{DB6A3416-BA36-4A33-B90A-C1EC0BF364FB}" srcOrd="1" destOrd="0" presId="urn:microsoft.com/office/officeart/2005/8/layout/pyramid1"/>
    <dgm:cxn modelId="{DAC0F2DE-482B-4E41-86E1-CA0B87F38868}" type="presOf" srcId="{B426AC24-8474-47C5-A5C5-18149A4BCEDE}" destId="{59A614A2-E98D-4C7D-A1E3-E55245044462}" srcOrd="0" destOrd="0" presId="urn:microsoft.com/office/officeart/2005/8/layout/pyramid1"/>
    <dgm:cxn modelId="{7EBE9D9B-B410-4439-B274-D6961B7F3057}" srcId="{B426AC24-8474-47C5-A5C5-18149A4BCEDE}" destId="{E30E1E6A-4380-452E-8E88-EF465581CA08}" srcOrd="1" destOrd="0" parTransId="{A2DDE10A-245E-4A0A-B2A1-B50656B054B3}" sibTransId="{EE4A7584-0333-415D-B816-2C57C490B8CF}"/>
    <dgm:cxn modelId="{1E17A233-F323-4FC9-883A-F2D8748D228D}" srcId="{B426AC24-8474-47C5-A5C5-18149A4BCEDE}" destId="{29B4E259-0A06-460E-843E-AD866861718C}" srcOrd="2" destOrd="0" parTransId="{ACEF99B6-35D3-41E2-B335-31C460E4DA3C}" sibTransId="{0D7831B9-35B4-4581-911E-FB9D8F7BDE13}"/>
    <dgm:cxn modelId="{91FACAA6-FD76-4DA1-BB3D-2EF14BD24AB7}" type="presOf" srcId="{E30E1E6A-4380-452E-8E88-EF465581CA08}" destId="{E79B903E-43A4-49B9-B8BA-3B2EB5C1FED3}" srcOrd="1" destOrd="0" presId="urn:microsoft.com/office/officeart/2005/8/layout/pyramid1"/>
    <dgm:cxn modelId="{BFFA92DD-055D-4812-98C4-0BCA175E58AF}" type="presOf" srcId="{29B4E259-0A06-460E-843E-AD866861718C}" destId="{8CA8D129-A779-48D2-927B-22DD755F1DE7}" srcOrd="0" destOrd="0" presId="urn:microsoft.com/office/officeart/2005/8/layout/pyramid1"/>
    <dgm:cxn modelId="{7DB2869D-5BFB-4EA8-AD25-2C8454928C9D}" type="presOf" srcId="{B12751FE-66AD-47B3-8879-0A32B2EC2D3A}" destId="{C4D9A276-F5C6-45E1-AA8A-E12AD75BF34D}" srcOrd="0" destOrd="0" presId="urn:microsoft.com/office/officeart/2005/8/layout/pyramid1"/>
    <dgm:cxn modelId="{B38A2656-3B14-4DF3-A7AD-02AF11596C94}" type="presOf" srcId="{29B4E259-0A06-460E-843E-AD866861718C}" destId="{29EF488C-5FDF-4830-966C-325C5DDC2418}" srcOrd="1" destOrd="0" presId="urn:microsoft.com/office/officeart/2005/8/layout/pyramid1"/>
    <dgm:cxn modelId="{2B1EFAD6-0AD5-4590-AEBA-DEF18C7DE6BC}" type="presParOf" srcId="{59A614A2-E98D-4C7D-A1E3-E55245044462}" destId="{66F4B65F-27E0-41CD-889B-3543BB2D71DF}" srcOrd="0" destOrd="0" presId="urn:microsoft.com/office/officeart/2005/8/layout/pyramid1"/>
    <dgm:cxn modelId="{FB9BEDF9-735B-4AA4-A724-6D07BD08CC6C}" type="presParOf" srcId="{66F4B65F-27E0-41CD-889B-3543BB2D71DF}" destId="{C4D9A276-F5C6-45E1-AA8A-E12AD75BF34D}" srcOrd="0" destOrd="0" presId="urn:microsoft.com/office/officeart/2005/8/layout/pyramid1"/>
    <dgm:cxn modelId="{24D5297F-D06A-4305-8640-9E434A94944D}" type="presParOf" srcId="{66F4B65F-27E0-41CD-889B-3543BB2D71DF}" destId="{DB6A3416-BA36-4A33-B90A-C1EC0BF364FB}" srcOrd="1" destOrd="0" presId="urn:microsoft.com/office/officeart/2005/8/layout/pyramid1"/>
    <dgm:cxn modelId="{84434EB1-0777-4FB3-B284-EBE421E6AA9C}" type="presParOf" srcId="{59A614A2-E98D-4C7D-A1E3-E55245044462}" destId="{D5042A19-A037-4CFF-A84D-9E0478CC96AB}" srcOrd="1" destOrd="0" presId="urn:microsoft.com/office/officeart/2005/8/layout/pyramid1"/>
    <dgm:cxn modelId="{5D5AF336-6428-4FBF-BAAE-56D7F5202EF2}" type="presParOf" srcId="{D5042A19-A037-4CFF-A84D-9E0478CC96AB}" destId="{4E0B684E-5B52-4895-9BF3-62E88F2433AC}" srcOrd="0" destOrd="0" presId="urn:microsoft.com/office/officeart/2005/8/layout/pyramid1"/>
    <dgm:cxn modelId="{626D8531-AA3F-4D93-A400-612484D26247}" type="presParOf" srcId="{D5042A19-A037-4CFF-A84D-9E0478CC96AB}" destId="{E79B903E-43A4-49B9-B8BA-3B2EB5C1FED3}" srcOrd="1" destOrd="0" presId="urn:microsoft.com/office/officeart/2005/8/layout/pyramid1"/>
    <dgm:cxn modelId="{CA64DDA6-B63E-48CA-BD01-22219E66EDC2}" type="presParOf" srcId="{59A614A2-E98D-4C7D-A1E3-E55245044462}" destId="{B322899E-5719-43C8-BE4B-32E8E2BAAEFD}" srcOrd="2" destOrd="0" presId="urn:microsoft.com/office/officeart/2005/8/layout/pyramid1"/>
    <dgm:cxn modelId="{7E6DBD3B-1844-4F8E-8962-A994645154FF}" type="presParOf" srcId="{B322899E-5719-43C8-BE4B-32E8E2BAAEFD}" destId="{8CA8D129-A779-48D2-927B-22DD755F1DE7}" srcOrd="0" destOrd="0" presId="urn:microsoft.com/office/officeart/2005/8/layout/pyramid1"/>
    <dgm:cxn modelId="{DB1D80C5-3AE2-4273-9DBE-80DF7A34E01B}" type="presParOf" srcId="{B322899E-5719-43C8-BE4B-32E8E2BAAEFD}" destId="{29EF488C-5FDF-4830-966C-325C5DDC24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49A8E-587B-44D3-BACA-19A9A362E6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93B6DB5-5B75-4E8E-BF32-1C137503F4DB}">
      <dgm:prSet phldrT="[文字]" custT="1"/>
      <dgm:spPr/>
      <dgm:t>
        <a:bodyPr/>
        <a:lstStyle/>
        <a:p>
          <a:r>
            <a:rPr lang="zh-TW" altLang="en-US" sz="2800" dirty="0" smtClean="0"/>
            <a:t>高中</a:t>
          </a:r>
          <a:endParaRPr lang="zh-TW" altLang="en-US" sz="2800" dirty="0"/>
        </a:p>
      </dgm:t>
    </dgm:pt>
    <dgm:pt modelId="{DD061337-B49A-4C82-B777-D0E37BD02520}" type="parTrans" cxnId="{3E543E97-D04D-44E4-9D5D-EC2206149FDD}">
      <dgm:prSet/>
      <dgm:spPr/>
      <dgm:t>
        <a:bodyPr/>
        <a:lstStyle/>
        <a:p>
          <a:endParaRPr lang="zh-TW" altLang="en-US"/>
        </a:p>
      </dgm:t>
    </dgm:pt>
    <dgm:pt modelId="{41050F68-E77C-4F61-BC37-C44AB15CA211}" type="sibTrans" cxnId="{3E543E97-D04D-44E4-9D5D-EC2206149FDD}">
      <dgm:prSet/>
      <dgm:spPr/>
      <dgm:t>
        <a:bodyPr/>
        <a:lstStyle/>
        <a:p>
          <a:endParaRPr lang="zh-TW" altLang="en-US"/>
        </a:p>
      </dgm:t>
    </dgm:pt>
    <dgm:pt modelId="{ADA6E333-31F3-4AE6-A61B-8606327F75D1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高中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2BEA5E0C-5833-4088-9418-92CB4412BAD0}" type="parTrans" cxnId="{718D72B2-00BA-4A6B-A6DC-CAB70A2E0469}">
      <dgm:prSet/>
      <dgm:spPr/>
      <dgm:t>
        <a:bodyPr/>
        <a:lstStyle/>
        <a:p>
          <a:endParaRPr lang="zh-TW" altLang="en-US"/>
        </a:p>
      </dgm:t>
    </dgm:pt>
    <dgm:pt modelId="{B456E79B-8525-4920-8F97-1931925D1BE0}" type="sibTrans" cxnId="{718D72B2-00BA-4A6B-A6DC-CAB70A2E0469}">
      <dgm:prSet/>
      <dgm:spPr/>
      <dgm:t>
        <a:bodyPr/>
        <a:lstStyle/>
        <a:p>
          <a:endParaRPr lang="zh-TW" altLang="en-US"/>
        </a:p>
      </dgm:t>
    </dgm:pt>
    <dgm:pt modelId="{CBFDDD9D-EFA0-4C29-9ED0-AB15FC91D37A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高職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241C01BE-2DAB-4832-84CD-FCAECA364FB2}" type="parTrans" cxnId="{47AEC3D1-8170-4260-8B94-49B75A0C1037}">
      <dgm:prSet/>
      <dgm:spPr/>
      <dgm:t>
        <a:bodyPr/>
        <a:lstStyle/>
        <a:p>
          <a:endParaRPr lang="zh-TW" altLang="en-US"/>
        </a:p>
      </dgm:t>
    </dgm:pt>
    <dgm:pt modelId="{BA703CEF-F97B-44A5-AA31-CD8458705A68}" type="sibTrans" cxnId="{47AEC3D1-8170-4260-8B94-49B75A0C1037}">
      <dgm:prSet/>
      <dgm:spPr/>
      <dgm:t>
        <a:bodyPr/>
        <a:lstStyle/>
        <a:p>
          <a:endParaRPr lang="zh-TW" altLang="en-US"/>
        </a:p>
      </dgm:t>
    </dgm:pt>
    <dgm:pt modelId="{512EE0E0-9224-4002-A206-F1DA4ABFF667}">
      <dgm:prSet phldrT="[文字]" custT="1"/>
      <dgm:spPr/>
      <dgm:t>
        <a:bodyPr/>
        <a:lstStyle/>
        <a:p>
          <a:r>
            <a:rPr lang="zh-TW" altLang="en-US" sz="2800" dirty="0" smtClean="0"/>
            <a:t>專科</a:t>
          </a:r>
          <a:r>
            <a:rPr lang="en-US" altLang="zh-TW" sz="2800" dirty="0" smtClean="0"/>
            <a:t>(</a:t>
          </a:r>
          <a:r>
            <a:rPr lang="zh-TW" altLang="en-US" sz="2800" dirty="0" smtClean="0"/>
            <a:t>副學士</a:t>
          </a:r>
          <a:r>
            <a:rPr lang="en-US" altLang="zh-TW" sz="2800" dirty="0" smtClean="0"/>
            <a:t>)</a:t>
          </a:r>
          <a:endParaRPr lang="zh-TW" altLang="en-US" sz="2800" dirty="0"/>
        </a:p>
      </dgm:t>
    </dgm:pt>
    <dgm:pt modelId="{A8D5C7E2-780F-402C-AD6A-3C32CB137635}" type="parTrans" cxnId="{C756582F-5C7F-4CC0-A662-52BA289E5C94}">
      <dgm:prSet/>
      <dgm:spPr/>
      <dgm:t>
        <a:bodyPr/>
        <a:lstStyle/>
        <a:p>
          <a:endParaRPr lang="zh-TW" altLang="en-US"/>
        </a:p>
      </dgm:t>
    </dgm:pt>
    <dgm:pt modelId="{4C3B0A6D-02BF-4FDB-B139-F98378F2599A}" type="sibTrans" cxnId="{C756582F-5C7F-4CC0-A662-52BA289E5C94}">
      <dgm:prSet/>
      <dgm:spPr/>
      <dgm:t>
        <a:bodyPr/>
        <a:lstStyle/>
        <a:p>
          <a:endParaRPr lang="zh-TW" altLang="en-US"/>
        </a:p>
      </dgm:t>
    </dgm:pt>
    <dgm:pt modelId="{82BA5085-4B6B-4D48-9E87-1AE4FC7D97E4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五專後二年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8281DA8E-2742-4CBD-A9C9-A8F033B2E025}" type="parTrans" cxnId="{B3F6FF21-BAB4-45BC-8EBE-F3B8C0F58C47}">
      <dgm:prSet/>
      <dgm:spPr/>
      <dgm:t>
        <a:bodyPr/>
        <a:lstStyle/>
        <a:p>
          <a:endParaRPr lang="zh-TW" altLang="en-US"/>
        </a:p>
      </dgm:t>
    </dgm:pt>
    <dgm:pt modelId="{F621557E-3FD3-42C9-B102-390EB8032950}" type="sibTrans" cxnId="{B3F6FF21-BAB4-45BC-8EBE-F3B8C0F58C47}">
      <dgm:prSet/>
      <dgm:spPr/>
      <dgm:t>
        <a:bodyPr/>
        <a:lstStyle/>
        <a:p>
          <a:endParaRPr lang="zh-TW" altLang="en-US"/>
        </a:p>
      </dgm:t>
    </dgm:pt>
    <dgm:pt modelId="{016EC9C3-C1AC-4EA0-AC0C-BDF83FF312DB}">
      <dgm:prSet phldrT="[文字]" custT="1"/>
      <dgm:spPr/>
      <dgm:t>
        <a:bodyPr/>
        <a:lstStyle/>
        <a:p>
          <a:r>
            <a:rPr lang="en-US" altLang="zh-TW" sz="2400" dirty="0" smtClean="0">
              <a:solidFill>
                <a:schemeClr val="tx2"/>
              </a:solidFill>
            </a:rPr>
            <a:t>XX</a:t>
          </a:r>
          <a:r>
            <a:rPr lang="zh-TW" altLang="en-US" sz="2400" dirty="0" smtClean="0">
              <a:solidFill>
                <a:schemeClr val="tx2"/>
              </a:solidFill>
            </a:rPr>
            <a:t>大學專科部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8E24B6EB-33E6-4B68-BCDB-E4F9C09503E4}" type="parTrans" cxnId="{340ED1A1-F313-40DE-A48A-996CFFA7CB46}">
      <dgm:prSet/>
      <dgm:spPr/>
      <dgm:t>
        <a:bodyPr/>
        <a:lstStyle/>
        <a:p>
          <a:endParaRPr lang="zh-TW" altLang="en-US"/>
        </a:p>
      </dgm:t>
    </dgm:pt>
    <dgm:pt modelId="{5DA0EFD8-556B-4EB3-9D26-4D1429493D9F}" type="sibTrans" cxnId="{340ED1A1-F313-40DE-A48A-996CFFA7CB46}">
      <dgm:prSet/>
      <dgm:spPr/>
      <dgm:t>
        <a:bodyPr/>
        <a:lstStyle/>
        <a:p>
          <a:endParaRPr lang="zh-TW" altLang="en-US"/>
        </a:p>
      </dgm:t>
    </dgm:pt>
    <dgm:pt modelId="{4CB92340-6B17-4EC5-A547-6D68CAEF538D}">
      <dgm:prSet phldrT="[文字]" custT="1"/>
      <dgm:spPr/>
      <dgm:t>
        <a:bodyPr/>
        <a:lstStyle/>
        <a:p>
          <a:r>
            <a:rPr lang="zh-TW" altLang="en-US" sz="2800" dirty="0" smtClean="0"/>
            <a:t>學士</a:t>
          </a:r>
          <a:endParaRPr lang="zh-TW" altLang="en-US" sz="2800" dirty="0"/>
        </a:p>
      </dgm:t>
    </dgm:pt>
    <dgm:pt modelId="{8D037619-354E-4BB0-BA42-2FBB556727F4}" type="parTrans" cxnId="{022F8B86-7E5A-4691-B3AF-8AF509B41D3D}">
      <dgm:prSet/>
      <dgm:spPr/>
      <dgm:t>
        <a:bodyPr/>
        <a:lstStyle/>
        <a:p>
          <a:endParaRPr lang="zh-TW" altLang="en-US"/>
        </a:p>
      </dgm:t>
    </dgm:pt>
    <dgm:pt modelId="{893915EA-8955-44A8-BD9C-FF688C070121}" type="sibTrans" cxnId="{022F8B86-7E5A-4691-B3AF-8AF509B41D3D}">
      <dgm:prSet/>
      <dgm:spPr/>
      <dgm:t>
        <a:bodyPr/>
        <a:lstStyle/>
        <a:p>
          <a:endParaRPr lang="zh-TW" altLang="en-US"/>
        </a:p>
      </dgm:t>
    </dgm:pt>
    <dgm:pt modelId="{7C8C55C6-4DCF-4C5C-A94B-3C374C20446E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二技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F0A61620-B251-436A-9FF1-5469B628E23D}" type="parTrans" cxnId="{BD0A40E0-9338-4917-BF82-D2813F7F302E}">
      <dgm:prSet/>
      <dgm:spPr/>
      <dgm:t>
        <a:bodyPr/>
        <a:lstStyle/>
        <a:p>
          <a:endParaRPr lang="zh-TW" altLang="en-US"/>
        </a:p>
      </dgm:t>
    </dgm:pt>
    <dgm:pt modelId="{CC7BA67B-7712-42E7-8E26-768DA43B02B6}" type="sibTrans" cxnId="{BD0A40E0-9338-4917-BF82-D2813F7F302E}">
      <dgm:prSet/>
      <dgm:spPr/>
      <dgm:t>
        <a:bodyPr/>
        <a:lstStyle/>
        <a:p>
          <a:endParaRPr lang="zh-TW" altLang="en-US"/>
        </a:p>
      </dgm:t>
    </dgm:pt>
    <dgm:pt modelId="{43F787EA-3D69-4B65-BEC9-F4221132622B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五專前三年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0C56A22A-613A-429B-95F7-DFDB2DBF0B90}" type="parTrans" cxnId="{CBCB46DB-AF31-4A8B-8FE5-CF391B36BD69}">
      <dgm:prSet/>
      <dgm:spPr/>
    </dgm:pt>
    <dgm:pt modelId="{D10E7A8F-E159-47F5-B2D5-E3D56B564BF1}" type="sibTrans" cxnId="{CBCB46DB-AF31-4A8B-8FE5-CF391B36BD69}">
      <dgm:prSet/>
      <dgm:spPr/>
    </dgm:pt>
    <dgm:pt modelId="{CE0F2325-2B51-48EF-A829-E66067097784}">
      <dgm:prSet phldrT="[文字]" custT="1"/>
      <dgm:spPr/>
      <dgm:t>
        <a:bodyPr/>
        <a:lstStyle/>
        <a:p>
          <a:r>
            <a:rPr lang="en-US" altLang="zh-TW" sz="2400" dirty="0" smtClean="0">
              <a:solidFill>
                <a:schemeClr val="tx2"/>
              </a:solidFill>
            </a:rPr>
            <a:t>XX</a:t>
          </a:r>
          <a:r>
            <a:rPr lang="zh-TW" altLang="en-US" sz="2400" dirty="0" smtClean="0">
              <a:solidFill>
                <a:schemeClr val="tx2"/>
              </a:solidFill>
            </a:rPr>
            <a:t>學校專科班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78B604A9-9938-4F8D-BF76-2FD9EBC54122}" type="parTrans" cxnId="{C211320A-30AF-4533-9F3A-F9B3DB8AC430}">
      <dgm:prSet/>
      <dgm:spPr/>
    </dgm:pt>
    <dgm:pt modelId="{782B27F6-7907-4D31-8F1F-E97C70A0D50E}" type="sibTrans" cxnId="{C211320A-30AF-4533-9F3A-F9B3DB8AC430}">
      <dgm:prSet/>
      <dgm:spPr/>
    </dgm:pt>
    <dgm:pt modelId="{F4A99997-6693-4CB3-BA82-2C9EA2A8151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二專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660F056E-587E-4F41-AD97-37D53E81ED51}" type="parTrans" cxnId="{6AB629AF-18D8-495C-B70E-116DF81060F8}">
      <dgm:prSet/>
      <dgm:spPr/>
    </dgm:pt>
    <dgm:pt modelId="{0B5E716D-96CA-434C-B17B-CD88F7E8E025}" type="sibTrans" cxnId="{6AB629AF-18D8-495C-B70E-116DF81060F8}">
      <dgm:prSet/>
      <dgm:spPr/>
    </dgm:pt>
    <dgm:pt modelId="{80FA2A0A-6B31-48E9-B43F-BB07D20331B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大學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CD5A8D46-4500-4BCD-AFD6-F1E54C7F9782}" type="parTrans" cxnId="{690BB591-2910-4724-8D57-0B3D223BD15A}">
      <dgm:prSet/>
      <dgm:spPr/>
    </dgm:pt>
    <dgm:pt modelId="{A6AC8FF1-89F3-470F-BF14-F5224B3CBDCF}" type="sibTrans" cxnId="{690BB591-2910-4724-8D57-0B3D223BD15A}">
      <dgm:prSet/>
      <dgm:spPr/>
    </dgm:pt>
    <dgm:pt modelId="{F56A5618-ADE1-4CC7-B2A7-44E9575E7055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四技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B57FCD0C-F3A7-4F0A-B991-C859FF98A8B2}" type="parTrans" cxnId="{C6DE6E7E-4AD5-4BA8-A264-4AE6050013FE}">
      <dgm:prSet/>
      <dgm:spPr/>
    </dgm:pt>
    <dgm:pt modelId="{08862D0B-9983-48DB-9670-5F63B4D98F98}" type="sibTrans" cxnId="{C6DE6E7E-4AD5-4BA8-A264-4AE6050013FE}">
      <dgm:prSet/>
      <dgm:spPr/>
    </dgm:pt>
    <dgm:pt modelId="{57F9589D-299B-4613-91C1-A3AB6EFBF231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tx2"/>
              </a:solidFill>
            </a:rPr>
            <a:t>學士後</a:t>
          </a:r>
          <a:r>
            <a:rPr lang="en-US" altLang="zh-TW" sz="2400" dirty="0" smtClean="0">
              <a:solidFill>
                <a:schemeClr val="tx2"/>
              </a:solidFill>
            </a:rPr>
            <a:t>XX</a:t>
          </a:r>
          <a:endParaRPr lang="zh-TW" altLang="en-US" sz="2400" dirty="0">
            <a:solidFill>
              <a:schemeClr val="tx2"/>
            </a:solidFill>
          </a:endParaRPr>
        </a:p>
      </dgm:t>
    </dgm:pt>
    <dgm:pt modelId="{96AA5AC2-7B96-44EA-A470-3DA5AD1B5FB1}" type="parTrans" cxnId="{122AFF96-0CDD-4E76-AEBD-01A1CB424BCF}">
      <dgm:prSet/>
      <dgm:spPr/>
    </dgm:pt>
    <dgm:pt modelId="{17CCB8D0-09BA-4845-83F9-8664316A6EFF}" type="sibTrans" cxnId="{122AFF96-0CDD-4E76-AEBD-01A1CB424BCF}">
      <dgm:prSet/>
      <dgm:spPr/>
    </dgm:pt>
    <dgm:pt modelId="{650C6D3B-4423-4DED-B873-61EFB9200DCE}">
      <dgm:prSet phldrT="[文字]" custT="1"/>
      <dgm:spPr/>
      <dgm:t>
        <a:bodyPr/>
        <a:lstStyle/>
        <a:p>
          <a:endParaRPr lang="zh-TW" altLang="en-US" sz="2400" dirty="0">
            <a:solidFill>
              <a:schemeClr val="tx2"/>
            </a:solidFill>
          </a:endParaRPr>
        </a:p>
      </dgm:t>
    </dgm:pt>
    <dgm:pt modelId="{D8E72E0D-3D32-46F0-A007-8AA2D07B0522}" type="sibTrans" cxnId="{078EACD0-B51A-4E31-B1EF-4FE434344F4B}">
      <dgm:prSet/>
      <dgm:spPr/>
    </dgm:pt>
    <dgm:pt modelId="{B45ACF6E-B84F-4B5C-8BF4-8955D79F1C6E}" type="parTrans" cxnId="{078EACD0-B51A-4E31-B1EF-4FE434344F4B}">
      <dgm:prSet/>
      <dgm:spPr/>
    </dgm:pt>
    <dgm:pt modelId="{6E1A2F04-5BEC-4301-A345-E19650B9C313}" type="pres">
      <dgm:prSet presAssocID="{52849A8E-587B-44D3-BACA-19A9A362E6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9C43879-667C-4E53-87C5-296468358B71}" type="pres">
      <dgm:prSet presAssocID="{F93B6DB5-5B75-4E8E-BF32-1C137503F4DB}" presName="composite" presStyleCnt="0"/>
      <dgm:spPr/>
    </dgm:pt>
    <dgm:pt modelId="{97548B59-6BD6-49F2-BD76-FC7A99680D3C}" type="pres">
      <dgm:prSet presAssocID="{F93B6DB5-5B75-4E8E-BF32-1C137503F4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5A147E-F7EF-48BE-8C97-05065CC82052}" type="pres">
      <dgm:prSet presAssocID="{F93B6DB5-5B75-4E8E-BF32-1C137503F4D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44B10A-E495-461E-A110-038A73F47072}" type="pres">
      <dgm:prSet presAssocID="{41050F68-E77C-4F61-BC37-C44AB15CA211}" presName="space" presStyleCnt="0"/>
      <dgm:spPr/>
    </dgm:pt>
    <dgm:pt modelId="{A5A9D9DD-E383-4F77-9936-5881A31F4078}" type="pres">
      <dgm:prSet presAssocID="{512EE0E0-9224-4002-A206-F1DA4ABFF667}" presName="composite" presStyleCnt="0"/>
      <dgm:spPr/>
    </dgm:pt>
    <dgm:pt modelId="{6C4535D6-C636-4E3B-89F3-89A953CB82FB}" type="pres">
      <dgm:prSet presAssocID="{512EE0E0-9224-4002-A206-F1DA4ABFF66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1EF36B-F62B-4476-904F-8C844F123173}" type="pres">
      <dgm:prSet presAssocID="{512EE0E0-9224-4002-A206-F1DA4ABFF66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D7A3CD-761F-4B82-9637-52718820BA67}" type="pres">
      <dgm:prSet presAssocID="{4C3B0A6D-02BF-4FDB-B139-F98378F2599A}" presName="space" presStyleCnt="0"/>
      <dgm:spPr/>
    </dgm:pt>
    <dgm:pt modelId="{D808EF8B-F519-424F-8F9C-73CB05F00EE5}" type="pres">
      <dgm:prSet presAssocID="{4CB92340-6B17-4EC5-A547-6D68CAEF538D}" presName="composite" presStyleCnt="0"/>
      <dgm:spPr/>
    </dgm:pt>
    <dgm:pt modelId="{5FBEC3AA-1C4B-4EFD-996E-2CC037FD88DA}" type="pres">
      <dgm:prSet presAssocID="{4CB92340-6B17-4EC5-A547-6D68CAEF538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B699B8-0B29-4F00-A5BF-A29D553F18AE}" type="pres">
      <dgm:prSet presAssocID="{4CB92340-6B17-4EC5-A547-6D68CAEF538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56582F-5C7F-4CC0-A662-52BA289E5C94}" srcId="{52849A8E-587B-44D3-BACA-19A9A362E6D5}" destId="{512EE0E0-9224-4002-A206-F1DA4ABFF667}" srcOrd="1" destOrd="0" parTransId="{A8D5C7E2-780F-402C-AD6A-3C32CB137635}" sibTransId="{4C3B0A6D-02BF-4FDB-B139-F98378F2599A}"/>
    <dgm:cxn modelId="{078EACD0-B51A-4E31-B1EF-4FE434344F4B}" srcId="{4CB92340-6B17-4EC5-A547-6D68CAEF538D}" destId="{650C6D3B-4423-4DED-B873-61EFB9200DCE}" srcOrd="4" destOrd="0" parTransId="{B45ACF6E-B84F-4B5C-8BF4-8955D79F1C6E}" sibTransId="{D8E72E0D-3D32-46F0-A007-8AA2D07B0522}"/>
    <dgm:cxn modelId="{718D72B2-00BA-4A6B-A6DC-CAB70A2E0469}" srcId="{F93B6DB5-5B75-4E8E-BF32-1C137503F4DB}" destId="{ADA6E333-31F3-4AE6-A61B-8606327F75D1}" srcOrd="0" destOrd="0" parTransId="{2BEA5E0C-5833-4088-9418-92CB4412BAD0}" sibTransId="{B456E79B-8525-4920-8F97-1931925D1BE0}"/>
    <dgm:cxn modelId="{5DBDD21E-DCFB-433A-8BA1-740836E1E29F}" type="presOf" srcId="{ADA6E333-31F3-4AE6-A61B-8606327F75D1}" destId="{595A147E-F7EF-48BE-8C97-05065CC82052}" srcOrd="0" destOrd="0" presId="urn:microsoft.com/office/officeart/2005/8/layout/hList1"/>
    <dgm:cxn modelId="{F91453CE-6550-4EF2-AB4C-8EBB5DB9389A}" type="presOf" srcId="{016EC9C3-C1AC-4EA0-AC0C-BDF83FF312DB}" destId="{061EF36B-F62B-4476-904F-8C844F123173}" srcOrd="0" destOrd="2" presId="urn:microsoft.com/office/officeart/2005/8/layout/hList1"/>
    <dgm:cxn modelId="{BD0A40E0-9338-4917-BF82-D2813F7F302E}" srcId="{4CB92340-6B17-4EC5-A547-6D68CAEF538D}" destId="{7C8C55C6-4DCF-4C5C-A94B-3C374C20446E}" srcOrd="0" destOrd="0" parTransId="{F0A61620-B251-436A-9FF1-5469B628E23D}" sibTransId="{CC7BA67B-7712-42E7-8E26-768DA43B02B6}"/>
    <dgm:cxn modelId="{7EDC0A54-0B3C-42E3-A810-1C25CA87DF75}" type="presOf" srcId="{CE0F2325-2B51-48EF-A829-E66067097784}" destId="{061EF36B-F62B-4476-904F-8C844F123173}" srcOrd="0" destOrd="3" presId="urn:microsoft.com/office/officeart/2005/8/layout/hList1"/>
    <dgm:cxn modelId="{122AFF96-0CDD-4E76-AEBD-01A1CB424BCF}" srcId="{4CB92340-6B17-4EC5-A547-6D68CAEF538D}" destId="{57F9589D-299B-4613-91C1-A3AB6EFBF231}" srcOrd="3" destOrd="0" parTransId="{96AA5AC2-7B96-44EA-A470-3DA5AD1B5FB1}" sibTransId="{17CCB8D0-09BA-4845-83F9-8664316A6EFF}"/>
    <dgm:cxn modelId="{340ED1A1-F313-40DE-A48A-996CFFA7CB46}" srcId="{512EE0E0-9224-4002-A206-F1DA4ABFF667}" destId="{016EC9C3-C1AC-4EA0-AC0C-BDF83FF312DB}" srcOrd="2" destOrd="0" parTransId="{8E24B6EB-33E6-4B68-BCDB-E4F9C09503E4}" sibTransId="{5DA0EFD8-556B-4EB3-9D26-4D1429493D9F}"/>
    <dgm:cxn modelId="{690BB591-2910-4724-8D57-0B3D223BD15A}" srcId="{4CB92340-6B17-4EC5-A547-6D68CAEF538D}" destId="{80FA2A0A-6B31-48E9-B43F-BB07D20331B7}" srcOrd="2" destOrd="0" parTransId="{CD5A8D46-4500-4BCD-AFD6-F1E54C7F9782}" sibTransId="{A6AC8FF1-89F3-470F-BF14-F5224B3CBDCF}"/>
    <dgm:cxn modelId="{2A16A2CA-4176-4EED-9739-EE46DFB83719}" type="presOf" srcId="{650C6D3B-4423-4DED-B873-61EFB9200DCE}" destId="{D2B699B8-0B29-4F00-A5BF-A29D553F18AE}" srcOrd="0" destOrd="4" presId="urn:microsoft.com/office/officeart/2005/8/layout/hList1"/>
    <dgm:cxn modelId="{7DBA8662-68BC-409C-9E18-F651ED5C1AD6}" type="presOf" srcId="{82BA5085-4B6B-4D48-9E87-1AE4FC7D97E4}" destId="{061EF36B-F62B-4476-904F-8C844F123173}" srcOrd="0" destOrd="0" presId="urn:microsoft.com/office/officeart/2005/8/layout/hList1"/>
    <dgm:cxn modelId="{6AB629AF-18D8-495C-B70E-116DF81060F8}" srcId="{512EE0E0-9224-4002-A206-F1DA4ABFF667}" destId="{F4A99997-6693-4CB3-BA82-2C9EA2A81517}" srcOrd="1" destOrd="0" parTransId="{660F056E-587E-4F41-AD97-37D53E81ED51}" sibTransId="{0B5E716D-96CA-434C-B17B-CD88F7E8E025}"/>
    <dgm:cxn modelId="{C71AEBAB-F136-471B-B4CB-FA85A6380D34}" type="presOf" srcId="{80FA2A0A-6B31-48E9-B43F-BB07D20331B7}" destId="{D2B699B8-0B29-4F00-A5BF-A29D553F18AE}" srcOrd="0" destOrd="2" presId="urn:microsoft.com/office/officeart/2005/8/layout/hList1"/>
    <dgm:cxn modelId="{022F8B86-7E5A-4691-B3AF-8AF509B41D3D}" srcId="{52849A8E-587B-44D3-BACA-19A9A362E6D5}" destId="{4CB92340-6B17-4EC5-A547-6D68CAEF538D}" srcOrd="2" destOrd="0" parTransId="{8D037619-354E-4BB0-BA42-2FBB556727F4}" sibTransId="{893915EA-8955-44A8-BD9C-FF688C070121}"/>
    <dgm:cxn modelId="{32A2B0CF-0345-452A-BCB3-D7CC079DF270}" type="presOf" srcId="{52849A8E-587B-44D3-BACA-19A9A362E6D5}" destId="{6E1A2F04-5BEC-4301-A345-E19650B9C313}" srcOrd="0" destOrd="0" presId="urn:microsoft.com/office/officeart/2005/8/layout/hList1"/>
    <dgm:cxn modelId="{C211320A-30AF-4533-9F3A-F9B3DB8AC430}" srcId="{512EE0E0-9224-4002-A206-F1DA4ABFF667}" destId="{CE0F2325-2B51-48EF-A829-E66067097784}" srcOrd="3" destOrd="0" parTransId="{78B604A9-9938-4F8D-BF76-2FD9EBC54122}" sibTransId="{782B27F6-7907-4D31-8F1F-E97C70A0D50E}"/>
    <dgm:cxn modelId="{C6DE6E7E-4AD5-4BA8-A264-4AE6050013FE}" srcId="{4CB92340-6B17-4EC5-A547-6D68CAEF538D}" destId="{F56A5618-ADE1-4CC7-B2A7-44E9575E7055}" srcOrd="1" destOrd="0" parTransId="{B57FCD0C-F3A7-4F0A-B991-C859FF98A8B2}" sibTransId="{08862D0B-9983-48DB-9670-5F63B4D98F98}"/>
    <dgm:cxn modelId="{4B6C7C99-AB3E-47C3-A3DF-020641D058C7}" type="presOf" srcId="{57F9589D-299B-4613-91C1-A3AB6EFBF231}" destId="{D2B699B8-0B29-4F00-A5BF-A29D553F18AE}" srcOrd="0" destOrd="3" presId="urn:microsoft.com/office/officeart/2005/8/layout/hList1"/>
    <dgm:cxn modelId="{DC86B1EF-DCB8-47E2-AFD1-8959833692D5}" type="presOf" srcId="{CBFDDD9D-EFA0-4C29-9ED0-AB15FC91D37A}" destId="{595A147E-F7EF-48BE-8C97-05065CC82052}" srcOrd="0" destOrd="1" presId="urn:microsoft.com/office/officeart/2005/8/layout/hList1"/>
    <dgm:cxn modelId="{9440EB67-1AB4-46A9-838E-6C524DB096D1}" type="presOf" srcId="{43F787EA-3D69-4B65-BEC9-F4221132622B}" destId="{595A147E-F7EF-48BE-8C97-05065CC82052}" srcOrd="0" destOrd="2" presId="urn:microsoft.com/office/officeart/2005/8/layout/hList1"/>
    <dgm:cxn modelId="{CBCB46DB-AF31-4A8B-8FE5-CF391B36BD69}" srcId="{F93B6DB5-5B75-4E8E-BF32-1C137503F4DB}" destId="{43F787EA-3D69-4B65-BEC9-F4221132622B}" srcOrd="2" destOrd="0" parTransId="{0C56A22A-613A-429B-95F7-DFDB2DBF0B90}" sibTransId="{D10E7A8F-E159-47F5-B2D5-E3D56B564BF1}"/>
    <dgm:cxn modelId="{47AEC3D1-8170-4260-8B94-49B75A0C1037}" srcId="{F93B6DB5-5B75-4E8E-BF32-1C137503F4DB}" destId="{CBFDDD9D-EFA0-4C29-9ED0-AB15FC91D37A}" srcOrd="1" destOrd="0" parTransId="{241C01BE-2DAB-4832-84CD-FCAECA364FB2}" sibTransId="{BA703CEF-F97B-44A5-AA31-CD8458705A68}"/>
    <dgm:cxn modelId="{DD4CB4AF-0259-4F9B-A4D5-35C1888E67AD}" type="presOf" srcId="{F4A99997-6693-4CB3-BA82-2C9EA2A81517}" destId="{061EF36B-F62B-4476-904F-8C844F123173}" srcOrd="0" destOrd="1" presId="urn:microsoft.com/office/officeart/2005/8/layout/hList1"/>
    <dgm:cxn modelId="{EB98584E-2B17-4BF3-B7D3-2E942932EB23}" type="presOf" srcId="{F56A5618-ADE1-4CC7-B2A7-44E9575E7055}" destId="{D2B699B8-0B29-4F00-A5BF-A29D553F18AE}" srcOrd="0" destOrd="1" presId="urn:microsoft.com/office/officeart/2005/8/layout/hList1"/>
    <dgm:cxn modelId="{B2B8FD4C-765B-429F-AE3E-502F721C254F}" type="presOf" srcId="{F93B6DB5-5B75-4E8E-BF32-1C137503F4DB}" destId="{97548B59-6BD6-49F2-BD76-FC7A99680D3C}" srcOrd="0" destOrd="0" presId="urn:microsoft.com/office/officeart/2005/8/layout/hList1"/>
    <dgm:cxn modelId="{B3F6FF21-BAB4-45BC-8EBE-F3B8C0F58C47}" srcId="{512EE0E0-9224-4002-A206-F1DA4ABFF667}" destId="{82BA5085-4B6B-4D48-9E87-1AE4FC7D97E4}" srcOrd="0" destOrd="0" parTransId="{8281DA8E-2742-4CBD-A9C9-A8F033B2E025}" sibTransId="{F621557E-3FD3-42C9-B102-390EB8032950}"/>
    <dgm:cxn modelId="{3E543E97-D04D-44E4-9D5D-EC2206149FDD}" srcId="{52849A8E-587B-44D3-BACA-19A9A362E6D5}" destId="{F93B6DB5-5B75-4E8E-BF32-1C137503F4DB}" srcOrd="0" destOrd="0" parTransId="{DD061337-B49A-4C82-B777-D0E37BD02520}" sibTransId="{41050F68-E77C-4F61-BC37-C44AB15CA211}"/>
    <dgm:cxn modelId="{3D481A58-0131-4E2D-B22C-101E173B571D}" type="presOf" srcId="{4CB92340-6B17-4EC5-A547-6D68CAEF538D}" destId="{5FBEC3AA-1C4B-4EFD-996E-2CC037FD88DA}" srcOrd="0" destOrd="0" presId="urn:microsoft.com/office/officeart/2005/8/layout/hList1"/>
    <dgm:cxn modelId="{7C76D147-6BBE-4C7E-97CD-393BA8A85754}" type="presOf" srcId="{512EE0E0-9224-4002-A206-F1DA4ABFF667}" destId="{6C4535D6-C636-4E3B-89F3-89A953CB82FB}" srcOrd="0" destOrd="0" presId="urn:microsoft.com/office/officeart/2005/8/layout/hList1"/>
    <dgm:cxn modelId="{105B2D49-5627-4CDC-885F-FD487547676C}" type="presOf" srcId="{7C8C55C6-4DCF-4C5C-A94B-3C374C20446E}" destId="{D2B699B8-0B29-4F00-A5BF-A29D553F18AE}" srcOrd="0" destOrd="0" presId="urn:microsoft.com/office/officeart/2005/8/layout/hList1"/>
    <dgm:cxn modelId="{094AC1DE-8932-4D2B-8364-32C2272C56CB}" type="presParOf" srcId="{6E1A2F04-5BEC-4301-A345-E19650B9C313}" destId="{D9C43879-667C-4E53-87C5-296468358B71}" srcOrd="0" destOrd="0" presId="urn:microsoft.com/office/officeart/2005/8/layout/hList1"/>
    <dgm:cxn modelId="{C5C4CFB9-E5F9-4FB3-AC8E-14410B65CD71}" type="presParOf" srcId="{D9C43879-667C-4E53-87C5-296468358B71}" destId="{97548B59-6BD6-49F2-BD76-FC7A99680D3C}" srcOrd="0" destOrd="0" presId="urn:microsoft.com/office/officeart/2005/8/layout/hList1"/>
    <dgm:cxn modelId="{7BE29007-9C64-4C3B-850E-D6166FC16E2A}" type="presParOf" srcId="{D9C43879-667C-4E53-87C5-296468358B71}" destId="{595A147E-F7EF-48BE-8C97-05065CC82052}" srcOrd="1" destOrd="0" presId="urn:microsoft.com/office/officeart/2005/8/layout/hList1"/>
    <dgm:cxn modelId="{A93EA8CE-D254-432F-94F4-FD5121B565A7}" type="presParOf" srcId="{6E1A2F04-5BEC-4301-A345-E19650B9C313}" destId="{D544B10A-E495-461E-A110-038A73F47072}" srcOrd="1" destOrd="0" presId="urn:microsoft.com/office/officeart/2005/8/layout/hList1"/>
    <dgm:cxn modelId="{C60CDE95-AE97-4881-BABE-B24AB0BA554A}" type="presParOf" srcId="{6E1A2F04-5BEC-4301-A345-E19650B9C313}" destId="{A5A9D9DD-E383-4F77-9936-5881A31F4078}" srcOrd="2" destOrd="0" presId="urn:microsoft.com/office/officeart/2005/8/layout/hList1"/>
    <dgm:cxn modelId="{DB6E83E3-C905-4DDD-903A-649B77E3D2FC}" type="presParOf" srcId="{A5A9D9DD-E383-4F77-9936-5881A31F4078}" destId="{6C4535D6-C636-4E3B-89F3-89A953CB82FB}" srcOrd="0" destOrd="0" presId="urn:microsoft.com/office/officeart/2005/8/layout/hList1"/>
    <dgm:cxn modelId="{55E26FDF-462A-49E4-9B61-7CB12F295EE2}" type="presParOf" srcId="{A5A9D9DD-E383-4F77-9936-5881A31F4078}" destId="{061EF36B-F62B-4476-904F-8C844F123173}" srcOrd="1" destOrd="0" presId="urn:microsoft.com/office/officeart/2005/8/layout/hList1"/>
    <dgm:cxn modelId="{C5A7B9EA-2BEE-46DA-B5B0-BF704B4B1B6C}" type="presParOf" srcId="{6E1A2F04-5BEC-4301-A345-E19650B9C313}" destId="{A0D7A3CD-761F-4B82-9637-52718820BA67}" srcOrd="3" destOrd="0" presId="urn:microsoft.com/office/officeart/2005/8/layout/hList1"/>
    <dgm:cxn modelId="{9BC2E38D-BD63-41EE-8572-BC100ADF4C59}" type="presParOf" srcId="{6E1A2F04-5BEC-4301-A345-E19650B9C313}" destId="{D808EF8B-F519-424F-8F9C-73CB05F00EE5}" srcOrd="4" destOrd="0" presId="urn:microsoft.com/office/officeart/2005/8/layout/hList1"/>
    <dgm:cxn modelId="{E2FA044C-1FAD-4280-BCF9-570757A57178}" type="presParOf" srcId="{D808EF8B-F519-424F-8F9C-73CB05F00EE5}" destId="{5FBEC3AA-1C4B-4EFD-996E-2CC037FD88DA}" srcOrd="0" destOrd="0" presId="urn:microsoft.com/office/officeart/2005/8/layout/hList1"/>
    <dgm:cxn modelId="{3D8D3AD0-7D9E-41FA-B123-47FD0BAF3157}" type="presParOf" srcId="{D808EF8B-F519-424F-8F9C-73CB05F00EE5}" destId="{D2B699B8-0B29-4F00-A5BF-A29D553F18A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D9A276-F5C6-45E1-AA8A-E12AD75BF34D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</a:rPr>
            <a:t>考衝</a:t>
          </a:r>
          <a:endParaRPr lang="zh-TW" altLang="en-US" sz="2400" b="1" kern="1200" dirty="0">
            <a:solidFill>
              <a:schemeClr val="bg1"/>
            </a:solidFill>
          </a:endParaRPr>
        </a:p>
      </dsp:txBody>
      <dsp:txXfrm>
        <a:off x="2032000" y="0"/>
        <a:ext cx="2032000" cy="1354666"/>
      </dsp:txXfrm>
    </dsp:sp>
    <dsp:sp modelId="{4E0B684E-5B52-4895-9BF3-62E88F2433AC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</a:rPr>
            <a:t>正課</a:t>
          </a:r>
          <a:endParaRPr lang="zh-TW" altLang="en-US" sz="2400" b="1" kern="1200" dirty="0">
            <a:solidFill>
              <a:schemeClr val="bg1"/>
            </a:solidFill>
          </a:endParaRPr>
        </a:p>
      </dsp:txBody>
      <dsp:txXfrm>
        <a:off x="1727199" y="1354666"/>
        <a:ext cx="2641600" cy="1354666"/>
      </dsp:txXfrm>
    </dsp:sp>
    <dsp:sp modelId="{8CA8D129-A779-48D2-927B-22DD755F1DE7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</a:rPr>
            <a:t>基礎先修</a:t>
          </a:r>
          <a:endParaRPr lang="zh-TW" altLang="en-US" sz="2400" b="1" kern="1200" dirty="0">
            <a:solidFill>
              <a:schemeClr val="bg1"/>
            </a:solidFill>
          </a:endParaRPr>
        </a:p>
      </dsp:txBody>
      <dsp:txXfrm>
        <a:off x="1066799" y="2709333"/>
        <a:ext cx="3962400" cy="13546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548B59-6BD6-49F2-BD76-FC7A99680D3C}">
      <dsp:nvSpPr>
        <dsp:cNvPr id="0" name=""/>
        <dsp:cNvSpPr/>
      </dsp:nvSpPr>
      <dsp:spPr>
        <a:xfrm>
          <a:off x="2657" y="340372"/>
          <a:ext cx="2591135" cy="10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高中</a:t>
          </a:r>
          <a:endParaRPr lang="zh-TW" altLang="en-US" sz="2800" kern="1200" dirty="0"/>
        </a:p>
      </dsp:txBody>
      <dsp:txXfrm>
        <a:off x="2657" y="340372"/>
        <a:ext cx="2591135" cy="1036454"/>
      </dsp:txXfrm>
    </dsp:sp>
    <dsp:sp modelId="{595A147E-F7EF-48BE-8C97-05065CC82052}">
      <dsp:nvSpPr>
        <dsp:cNvPr id="0" name=""/>
        <dsp:cNvSpPr/>
      </dsp:nvSpPr>
      <dsp:spPr>
        <a:xfrm>
          <a:off x="2657" y="1376827"/>
          <a:ext cx="259113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高中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高職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五專前三年</a:t>
          </a:r>
          <a:endParaRPr lang="zh-TW" altLang="en-US" sz="2400" kern="1200" dirty="0">
            <a:solidFill>
              <a:schemeClr val="tx2"/>
            </a:solidFill>
          </a:endParaRPr>
        </a:p>
      </dsp:txBody>
      <dsp:txXfrm>
        <a:off x="2657" y="1376827"/>
        <a:ext cx="2591135" cy="2854800"/>
      </dsp:txXfrm>
    </dsp:sp>
    <dsp:sp modelId="{6C4535D6-C636-4E3B-89F3-89A953CB82FB}">
      <dsp:nvSpPr>
        <dsp:cNvPr id="0" name=""/>
        <dsp:cNvSpPr/>
      </dsp:nvSpPr>
      <dsp:spPr>
        <a:xfrm>
          <a:off x="2956551" y="340372"/>
          <a:ext cx="2591135" cy="10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專科</a:t>
          </a:r>
          <a:r>
            <a:rPr lang="en-US" altLang="zh-TW" sz="2800" kern="1200" dirty="0" smtClean="0"/>
            <a:t>(</a:t>
          </a:r>
          <a:r>
            <a:rPr lang="zh-TW" altLang="en-US" sz="2800" kern="1200" dirty="0" smtClean="0"/>
            <a:t>副學士</a:t>
          </a:r>
          <a:r>
            <a:rPr lang="en-US" altLang="zh-TW" sz="2800" kern="1200" dirty="0" smtClean="0"/>
            <a:t>)</a:t>
          </a:r>
          <a:endParaRPr lang="zh-TW" altLang="en-US" sz="2800" kern="1200" dirty="0"/>
        </a:p>
      </dsp:txBody>
      <dsp:txXfrm>
        <a:off x="2956551" y="340372"/>
        <a:ext cx="2591135" cy="1036454"/>
      </dsp:txXfrm>
    </dsp:sp>
    <dsp:sp modelId="{061EF36B-F62B-4476-904F-8C844F123173}">
      <dsp:nvSpPr>
        <dsp:cNvPr id="0" name=""/>
        <dsp:cNvSpPr/>
      </dsp:nvSpPr>
      <dsp:spPr>
        <a:xfrm>
          <a:off x="2956551" y="1376827"/>
          <a:ext cx="259113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五專後二年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二專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dirty="0" smtClean="0">
              <a:solidFill>
                <a:schemeClr val="tx2"/>
              </a:solidFill>
            </a:rPr>
            <a:t>XX</a:t>
          </a:r>
          <a:r>
            <a:rPr lang="zh-TW" altLang="en-US" sz="2400" kern="1200" dirty="0" smtClean="0">
              <a:solidFill>
                <a:schemeClr val="tx2"/>
              </a:solidFill>
            </a:rPr>
            <a:t>大學專科部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dirty="0" smtClean="0">
              <a:solidFill>
                <a:schemeClr val="tx2"/>
              </a:solidFill>
            </a:rPr>
            <a:t>XX</a:t>
          </a:r>
          <a:r>
            <a:rPr lang="zh-TW" altLang="en-US" sz="2400" kern="1200" dirty="0" smtClean="0">
              <a:solidFill>
                <a:schemeClr val="tx2"/>
              </a:solidFill>
            </a:rPr>
            <a:t>學校專科班</a:t>
          </a:r>
          <a:endParaRPr lang="zh-TW" altLang="en-US" sz="2400" kern="1200" dirty="0">
            <a:solidFill>
              <a:schemeClr val="tx2"/>
            </a:solidFill>
          </a:endParaRPr>
        </a:p>
      </dsp:txBody>
      <dsp:txXfrm>
        <a:off x="2956551" y="1376827"/>
        <a:ext cx="2591135" cy="2854800"/>
      </dsp:txXfrm>
    </dsp:sp>
    <dsp:sp modelId="{5FBEC3AA-1C4B-4EFD-996E-2CC037FD88DA}">
      <dsp:nvSpPr>
        <dsp:cNvPr id="0" name=""/>
        <dsp:cNvSpPr/>
      </dsp:nvSpPr>
      <dsp:spPr>
        <a:xfrm>
          <a:off x="5910445" y="340372"/>
          <a:ext cx="2591135" cy="1036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學士</a:t>
          </a:r>
          <a:endParaRPr lang="zh-TW" altLang="en-US" sz="2800" kern="1200" dirty="0"/>
        </a:p>
      </dsp:txBody>
      <dsp:txXfrm>
        <a:off x="5910445" y="340372"/>
        <a:ext cx="2591135" cy="1036454"/>
      </dsp:txXfrm>
    </dsp:sp>
    <dsp:sp modelId="{D2B699B8-0B29-4F00-A5BF-A29D553F18AE}">
      <dsp:nvSpPr>
        <dsp:cNvPr id="0" name=""/>
        <dsp:cNvSpPr/>
      </dsp:nvSpPr>
      <dsp:spPr>
        <a:xfrm>
          <a:off x="5910445" y="1376827"/>
          <a:ext cx="2591135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二技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四技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大學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solidFill>
                <a:schemeClr val="tx2"/>
              </a:solidFill>
            </a:rPr>
            <a:t>學士後</a:t>
          </a:r>
          <a:r>
            <a:rPr lang="en-US" altLang="zh-TW" sz="2400" kern="1200" dirty="0" smtClean="0">
              <a:solidFill>
                <a:schemeClr val="tx2"/>
              </a:solidFill>
            </a:rPr>
            <a:t>XX</a:t>
          </a:r>
          <a:endParaRPr lang="zh-TW" altLang="en-US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>
            <a:solidFill>
              <a:schemeClr val="tx2"/>
            </a:solidFill>
          </a:endParaRPr>
        </a:p>
      </dsp:txBody>
      <dsp:txXfrm>
        <a:off x="5910445" y="1376827"/>
        <a:ext cx="2591135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389C-CF45-401E-AD57-CD81C2DC52B2}" type="datetimeFigureOut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CBA9F-7D95-41AB-BC08-11DD7768A4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有需要的時候再看即可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有需要的時候再看即可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台電新進人員：養成班，獨招、高中職畢業可考，先做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年才會變正式職員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中油僱員：獨招、高中職畢業可考，先做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年才會變正式職員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台水評價人員：獨招、高中職畢業可考，先做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年才會變正式職員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經濟部聯招（職員班）：聯招、專科畢業可考，台電、中油、台水、台糖，考進去就直接是正式職員</a:t>
            </a:r>
          </a:p>
          <a:p>
            <a:endParaRPr lang="zh-TW" altLang="en-US" dirty="0" smtClean="0"/>
          </a:p>
          <a:p>
            <a:pPr rtl="0" eaLnBrk="1" fontAlgn="ctr" latinLnBrk="0" hangingPunct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ctr" latinLnBrk="0" hangingPunct="1"/>
            <a:endParaRPr lang="zh-TW" alt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三民過往以特考類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移民、警察、鐵路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、國營、專技較為強勢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產品線廣，但大致分為就業考試和證照考試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zh-TW" altLang="en-US" dirty="0" smtClean="0"/>
              <a:t>高普初考</a:t>
            </a:r>
            <a:r>
              <a:rPr lang="en-US" altLang="zh-TW" dirty="0" err="1" smtClean="0"/>
              <a:t>vs</a:t>
            </a:r>
            <a:r>
              <a:rPr lang="zh-TW" altLang="en-US" dirty="0" smtClean="0"/>
              <a:t>地方特考：中央或地方舉辦</a:t>
            </a:r>
            <a:endParaRPr lang="en-US" altLang="zh-TW" dirty="0" smtClean="0"/>
          </a:p>
          <a:p>
            <a:pPr>
              <a:buFont typeface="Arial" pitchFamily="34" charset="0"/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特考：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關務：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月，關稅、機場、碼頭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身心障礙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月，本身是身心障礙身分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鐵路：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月，交通部鐵路局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警察：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月，內政部警政署警察局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移民署：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月，機場碼頭港口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司法：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月，司法相關單位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原住民：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月，本身是原住民身分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zh-TW" altLang="en-US" dirty="0" smtClean="0"/>
              <a:t>經濟部聯招的四個公司，也有自己的獨招，後面考試資格的時候會再補充</a:t>
            </a:r>
            <a:endParaRPr lang="en-US" altLang="zh-TW" dirty="0" smtClean="0"/>
          </a:p>
          <a:p>
            <a:pPr>
              <a:buFont typeface="Arial" pitchFamily="34" charset="0"/>
              <a:buNone/>
            </a:pPr>
            <a:r>
              <a:rPr lang="zh-TW" altLang="en-US" dirty="0" smtClean="0"/>
              <a:t>捷運不算是國營事業，因為是由市政府管轄</a:t>
            </a:r>
            <a:endParaRPr lang="en-US" altLang="zh-TW" dirty="0" smtClean="0"/>
          </a:p>
          <a:p>
            <a:pPr>
              <a:buFont typeface="Arial" pitchFamily="34" charset="0"/>
              <a:buNone/>
            </a:pPr>
            <a:r>
              <a:rPr lang="zh-TW" altLang="en-US" dirty="0" smtClean="0"/>
              <a:t>銀行</a:t>
            </a:r>
            <a:endParaRPr lang="en-US" altLang="zh-TW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公股銀行：政府持股 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 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，包含台灣銀行、土地銀行。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泛公股銀行：政府持有部分的股份，包含合作金庫銀行、第一銀行、華南銀行、彰化銀行、兆豐銀行、台灣中小企業銀行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民營銀行：包含中國信託、國泰世華、富邦銀行、玉山銀行等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領隊：領出去，分為華語／外語領隊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導遊：在地帶團，分為華語／外語導遊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地政士：俗稱代書 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會計師：特別的是三年內考完就可以了，所以有些人大學就開始準備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其他例如金融證照：初／高級證券營業員、期貨、投信投顧、信託人員、內部控制、理財規劃人員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未來是希望補足四段，最後一段是題庫班，考衝是重點帶到解題，題庫就是完全題目回來帶觀念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CBA9F-7D95-41AB-BC08-11DD7768A4B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EED4C-9371-4168-996D-AED1399BAC9F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76EA-D474-49D3-B6BF-A79CDE81CCA5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8567-475B-45CA-8E99-1E4D85E11B6F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6B4C-947D-42A9-B1D3-CF58D592B963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2EDE-6B67-4C64-9696-1334B62054DA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0009A8-5A0B-4E46-B77F-9496A2F225BC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EC29-D536-4A13-9316-D32096C9FB1B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6049-272A-48A5-AEA8-430CBF54B536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6EE-5D5F-4183-A14D-5D66E557CB22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D265-DBB3-490C-B7D5-38DE57E0BC28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313FD5-5F06-482E-85A4-7BC7B4F1454D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60F379-A1CA-4730-ABD9-AA5D2E783CE0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7BE97B-51E7-4CC9-BF7B-2E7F3BAF3E0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2819400"/>
            <a:ext cx="8001056" cy="3181368"/>
          </a:xfrm>
        </p:spPr>
        <p:txBody>
          <a:bodyPr anchor="ctr">
            <a:normAutofit/>
          </a:bodyPr>
          <a:lstStyle/>
          <a:p>
            <a:r>
              <a:rPr lang="zh-TW" altLang="en-US" sz="1800" b="0" dirty="0" smtClean="0"/>
              <a:t>課務組</a:t>
            </a:r>
            <a:r>
              <a:rPr lang="en-US" altLang="zh-TW" sz="1800" b="0" dirty="0" smtClean="0"/>
              <a:t>-</a:t>
            </a:r>
            <a:r>
              <a:rPr lang="zh-TW" altLang="en-US" sz="1800" b="0" dirty="0" smtClean="0"/>
              <a:t>張雅淳</a:t>
            </a:r>
            <a:endParaRPr lang="en-US" altLang="zh-TW" sz="1800" b="0" dirty="0" smtClean="0"/>
          </a:p>
          <a:p>
            <a:r>
              <a:rPr lang="zh-TW" altLang="en-US" sz="1800" b="0" dirty="0" smtClean="0"/>
              <a:t>初版</a:t>
            </a:r>
            <a:r>
              <a:rPr lang="en-US" altLang="zh-TW" sz="1800" b="0" dirty="0" smtClean="0"/>
              <a:t>2023.08.28</a:t>
            </a:r>
          </a:p>
          <a:p>
            <a:r>
              <a:rPr lang="zh-TW" altLang="en-US" sz="1800" b="0" smtClean="0"/>
              <a:t>二版</a:t>
            </a:r>
            <a:r>
              <a:rPr lang="en-US" altLang="zh-TW" sz="1800" b="0" smtClean="0"/>
              <a:t>2023.09.05</a:t>
            </a:r>
            <a:endParaRPr lang="zh-TW" altLang="en-US" sz="1800" b="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產品介紹與認識考科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證照考試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285720" y="1928802"/>
          <a:ext cx="8504239" cy="38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55"/>
                <a:gridCol w="1500198"/>
                <a:gridCol w="5591186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類別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考試時間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考試舉辦單位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導遊領隊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預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交通部觀光局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地政士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考選部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會計師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考選部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不動產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考選部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記帳士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考選部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整年度考試表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670047"/>
          <a:ext cx="8504244" cy="461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  <a:gridCol w="607446"/>
              </a:tblGrid>
              <a:tr h="512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latin typeface="+mj-ea"/>
                          <a:ea typeface="+mj-ea"/>
                        </a:rPr>
                        <a:t>類別</a:t>
                      </a:r>
                      <a:endParaRPr lang="zh-TW" altLang="en-US" sz="1200" dirty="0"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dirty="0">
                          <a:latin typeface="+mj-ea"/>
                          <a:ea typeface="+mj-ea"/>
                        </a:rPr>
                        <a:t>1</a:t>
                      </a:r>
                      <a:r>
                        <a:rPr lang="zh-TW" altLang="en-US" sz="1200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dirty="0">
                          <a:latin typeface="+mj-ea"/>
                          <a:ea typeface="+mj-ea"/>
                        </a:rPr>
                        <a:t>2</a:t>
                      </a:r>
                      <a:r>
                        <a:rPr lang="zh-TW" altLang="en-US" sz="1200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3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4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5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6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7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8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9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10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11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>
                          <a:latin typeface="+mj-ea"/>
                          <a:ea typeface="+mj-ea"/>
                        </a:rPr>
                        <a:t>12</a:t>
                      </a:r>
                      <a:r>
                        <a:rPr lang="zh-TW" altLang="en-US" sz="120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latin typeface="+mj-ea"/>
                          <a:ea typeface="+mj-ea"/>
                        </a:rPr>
                        <a:t>不定期</a:t>
                      </a:r>
                    </a:p>
                  </a:txBody>
                  <a:tcPr marL="19050" marR="19050" marT="12700" marB="12700" anchor="ctr"/>
                </a:tc>
              </a:tr>
              <a:tr h="512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公職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初考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高普考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地特</a:t>
                      </a:r>
                      <a:endParaRPr lang="en-US" altLang="zh-TW" sz="12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294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特考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關務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警察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司法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原住民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身障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國安局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調查局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移民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國營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台電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經濟部</a:t>
                      </a:r>
                      <a:endParaRPr lang="en-US" altLang="zh-TW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郵局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29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證照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導領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地政士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會計師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記帳士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zh-TW" altLang="en-US" sz="120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消防</a:t>
                      </a:r>
                      <a:endParaRPr kumimoji="0" lang="en-US" altLang="zh-TW" sz="1200" kern="1200" dirty="0" smtClean="0">
                        <a:solidFill>
                          <a:schemeClr val="tx2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kumimoji="0" lang="zh-TW" altLang="en-US" sz="120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設備士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不動產</a:t>
                      </a:r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2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其他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警專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2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銀行</a:t>
                      </a:r>
                    </a:p>
                  </a:txBody>
                  <a:tcPr marL="19050" marR="19050" marT="12700" marB="127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400" dirty="0" smtClean="0"/>
              <a:t>三民課程類型</a:t>
            </a:r>
            <a:endParaRPr lang="zh-TW" altLang="en-US" sz="4400" dirty="0"/>
          </a:p>
        </p:txBody>
      </p:sp>
      <p:sp>
        <p:nvSpPr>
          <p:cNvPr id="4" name="文字版面配置區 1"/>
          <p:cNvSpPr txBox="1">
            <a:spLocks/>
          </p:cNvSpPr>
          <p:nvPr/>
        </p:nvSpPr>
        <p:spPr>
          <a:xfrm>
            <a:off x="951692" y="4000504"/>
            <a:ext cx="7240616" cy="47148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zh-TW" altLang="en-US" b="0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課程架構、上課方式、學收表名詞解釋</a:t>
            </a:r>
            <a:endParaRPr kumimoji="0" lang="zh-TW" altLang="en-US" b="0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課程架構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785786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4214810" y="250030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714876" y="5214950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500826" y="221455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基本上有正課就要有考衝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858016" y="485776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未來要擴展到每個類組、每一科都有先修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上課方式比較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859082"/>
          <a:ext cx="8504236" cy="288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541"/>
                <a:gridCol w="1461139"/>
                <a:gridCol w="1461139"/>
                <a:gridCol w="1461139"/>
                <a:gridCol w="1461139"/>
                <a:gridCol w="1461139"/>
              </a:tblGrid>
              <a:tr h="577719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面授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面授直播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雲端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DVD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數位學院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777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上課方式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現場實體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在家線上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在家線上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在家線下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現場線上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777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補課方式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現場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在家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在家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在家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現場</a:t>
                      </a:r>
                    </a:p>
                  </a:txBody>
                  <a:tcPr anchor="ctr"/>
                </a:tc>
              </a:tr>
              <a:tr h="5777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補課次數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有限制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有限制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無限制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無限制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有限制</a:t>
                      </a:r>
                    </a:p>
                  </a:txBody>
                  <a:tcPr anchor="ctr"/>
                </a:tc>
              </a:tr>
              <a:tr h="5777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最新課程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是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是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大部份不是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不是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不是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57158" y="4929198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※</a:t>
            </a:r>
            <a:r>
              <a:rPr lang="zh-TW" altLang="en-US" dirty="0" smtClean="0">
                <a:solidFill>
                  <a:schemeClr val="tx2"/>
                </a:solidFill>
              </a:rPr>
              <a:t>面授直播通常又被稱為同步視訊、居家線上、線上直播</a:t>
            </a:r>
            <a:endParaRPr lang="en-US" altLang="zh-TW" dirty="0" smtClean="0">
              <a:solidFill>
                <a:schemeClr val="tx2"/>
              </a:solidFill>
            </a:endParaRPr>
          </a:p>
          <a:p>
            <a:r>
              <a:rPr lang="en-US" altLang="zh-TW" dirty="0" smtClean="0">
                <a:solidFill>
                  <a:schemeClr val="tx2"/>
                </a:solidFill>
              </a:rPr>
              <a:t>※</a:t>
            </a:r>
            <a:r>
              <a:rPr lang="zh-TW" altLang="en-US" dirty="0" smtClean="0">
                <a:solidFill>
                  <a:schemeClr val="tx2"/>
                </a:solidFill>
              </a:rPr>
              <a:t>目前有面授直播的類組：一般行政、一般民政、財稅行政、警察、監所管理員、地政士、記帳士、不動產、銀行、郵局內勤、國營事業全修、法警（特案）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學收表名詞通則解釋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65110" y="1752206"/>
          <a:ext cx="841378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675"/>
                <a:gridCol w="6215105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名詞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說明</a:t>
                      </a:r>
                      <a:endParaRPr lang="zh-TW" altLang="en-US" sz="20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精修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一年、一期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全修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兩年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考取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類似保證班，只是法規規定不能用保證這兩個字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雙效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面授</a:t>
                      </a:r>
                      <a:r>
                        <a:rPr lang="en-US" altLang="zh-TW" sz="2000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面授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函授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統一指</a:t>
                      </a:r>
                      <a:r>
                        <a:rPr lang="en-US" altLang="zh-TW" sz="2000" dirty="0" smtClean="0">
                          <a:solidFill>
                            <a:schemeClr val="tx2"/>
                          </a:solidFill>
                        </a:rPr>
                        <a:t>DVD</a:t>
                      </a:r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（正常來說雲端、</a:t>
                      </a:r>
                      <a:r>
                        <a:rPr lang="en-US" altLang="zh-TW" sz="2000" dirty="0" smtClean="0">
                          <a:solidFill>
                            <a:schemeClr val="tx2"/>
                          </a:solidFill>
                        </a:rPr>
                        <a:t>DVD</a:t>
                      </a:r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</a:rPr>
                        <a:t>都叫做函授）</a:t>
                      </a:r>
                      <a:endParaRPr lang="zh-TW" alt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學收表名詞解釋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65111" y="1670052"/>
          <a:ext cx="8413778" cy="4545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309"/>
                <a:gridCol w="1810309"/>
                <a:gridCol w="4793160"/>
              </a:tblGrid>
              <a:tr h="4131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+mn-ea"/>
                          <a:ea typeface="+mn-ea"/>
                        </a:rPr>
                        <a:t>課程屬性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+mn-ea"/>
                          <a:ea typeface="+mn-ea"/>
                        </a:rPr>
                        <a:t>課程類別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+mn-ea"/>
                          <a:ea typeface="+mn-ea"/>
                        </a:rPr>
                        <a:t>課程服務方式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13185">
                <a:tc rowSpan="5">
                  <a:txBody>
                    <a:bodyPr/>
                    <a:lstStyle/>
                    <a:p>
                      <a:pPr algn="ctr"/>
                      <a:r>
                        <a:rPr lang="zh-TW" altLang="en-US" sz="1600" b="0" i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面授</a:t>
                      </a:r>
                      <a:br>
                        <a:rPr lang="zh-TW" altLang="en-US" sz="1600" b="0" i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zh-TW" sz="1600" b="0" i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600" b="0" i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現場課</a:t>
                      </a:r>
                      <a:r>
                        <a:rPr lang="en-US" altLang="zh-TW" sz="1600" b="0" i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精修面授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當期面授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面授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當期</a:t>
                      </a:r>
                      <a:r>
                        <a:rPr lang="zh-TW" altLang="en-US" sz="1600" b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面授</a:t>
                      </a:r>
                      <a:r>
                        <a:rPr lang="en-US" altLang="zh-TW" sz="1600" b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sz="1600" b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前年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雲端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雙效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第一年：面授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sz="1600" b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雲端；第二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年：面授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考取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第一年：</a:t>
                      </a:r>
                      <a:r>
                        <a:rPr lang="zh-TW" altLang="en-US" sz="1600" b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面授；第二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年起：面授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雙效考取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第一年：面授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sz="1600" b="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雲端；第二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年起：可選面授或選雲端</a:t>
                      </a:r>
                    </a:p>
                  </a:txBody>
                  <a:tcPr marL="19050" marR="19050" marT="0" marB="0" anchor="ctr"/>
                </a:tc>
              </a:tr>
              <a:tr h="413185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sz="1600" b="0" i="0" kern="12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DVD</a:t>
                      </a:r>
                      <a:br>
                        <a:rPr kumimoji="0" lang="en-US" sz="1600" b="0" i="0" kern="12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0" lang="en-US" sz="1600" b="0" i="0" kern="12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函授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精修函授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服務一期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DVD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函授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服務一期課程；提供前年雲端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當年函授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函授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服務三期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DVD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單一函授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服務三期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DVD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  <a:tr h="413185"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任選函授考取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服務三期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DVD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學收表名詞解釋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65111" y="2214554"/>
          <a:ext cx="8413778" cy="347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309"/>
                <a:gridCol w="1810309"/>
                <a:gridCol w="4793160"/>
              </a:tblGrid>
              <a:tr h="6639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課程屬性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課程類別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課程服務方式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663949">
                <a:tc rowSpan="4">
                  <a:txBody>
                    <a:bodyPr/>
                    <a:lstStyle/>
                    <a:p>
                      <a:pPr algn="ctr"/>
                      <a:r>
                        <a:rPr kumimoji="0" lang="zh-TW" altLang="en-US" sz="1600" b="0" i="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雲端</a:t>
                      </a:r>
                      <a:br>
                        <a:rPr kumimoji="0" lang="zh-TW" altLang="en-US" sz="1600" b="0" i="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kumimoji="0" lang="en-US" altLang="zh-TW" sz="1600" b="0" i="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線上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精修雲端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服務一期雲端課程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  <a:tr h="663949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雲端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服務二期雲端課程</a:t>
                      </a:r>
                      <a:r>
                        <a:rPr lang="en-US" altLang="zh-TW" sz="1600" b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單一課程</a:t>
                      </a:r>
                      <a:r>
                        <a:rPr lang="en-US" altLang="zh-TW" sz="1600" b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  <a:tr h="817663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雲端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服務一期雲端課程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  <a:b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</a:b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給前年雲端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+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今年雲端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  <a:tr h="663949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任選雲端考取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服務永久雲端課程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單一課程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329006"/>
          </a:xfrm>
        </p:spPr>
        <p:txBody>
          <a:bodyPr anchor="ctr">
            <a:normAutofit/>
          </a:bodyPr>
          <a:lstStyle/>
          <a:p>
            <a:r>
              <a:rPr lang="zh-TW" altLang="en-US" sz="1800" b="0" dirty="0" smtClean="0"/>
              <a:t>就業考試</a:t>
            </a:r>
            <a:r>
              <a:rPr lang="en-US" altLang="zh-TW" sz="1800" b="0" dirty="0" smtClean="0"/>
              <a:t>&amp;</a:t>
            </a:r>
            <a:r>
              <a:rPr lang="zh-TW" altLang="en-US" sz="1800" b="0" dirty="0" smtClean="0"/>
              <a:t>證照考試</a:t>
            </a:r>
            <a:endParaRPr lang="zh-TW" altLang="en-US" sz="1800" b="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400" dirty="0" smtClean="0"/>
              <a:t>考試資格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等別說明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57158" y="1823644"/>
          <a:ext cx="8342340" cy="424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468"/>
                <a:gridCol w="1668468"/>
                <a:gridCol w="1668468"/>
                <a:gridCol w="1668468"/>
                <a:gridCol w="1668468"/>
              </a:tblGrid>
              <a:tr h="6485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等別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考試分類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學歷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考科數量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考試形式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一等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高考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博士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論文式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二等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高考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碩士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論文式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三等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高考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大學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6~8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大部份申論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四等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普考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高中職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4~6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大部分測驗</a:t>
                      </a:r>
                      <a:endParaRPr lang="en-US" altLang="zh-TW" sz="18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少部份申論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五等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初考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無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全部測驗題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內容大綱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1393009" y="1785926"/>
          <a:ext cx="635798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2105863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主題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頁碼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認識三民與同業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3~5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三民產品架構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6~11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三民課程類型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12~17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考試資格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18~23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考試類組介紹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24~28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考試科目符號標記說明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29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考科介紹</a:t>
                      </a:r>
                      <a:endParaRPr lang="zh-TW" altLang="en-US" sz="18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30~39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投考組合、科目反推投考組合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40~45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各科師資名單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46~50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就業考試：公職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20330"/>
          <a:ext cx="8504240" cy="449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949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等別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三等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四等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五等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949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年齡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歲以上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  <a:tr h="3949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錄取名額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名額有限，全部參加考試的人進行排名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高考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普考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初考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地方特考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關務特考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警察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移民行政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smtClean="0">
                          <a:solidFill>
                            <a:schemeClr val="tx2"/>
                          </a:solidFill>
                        </a:rPr>
                        <a:t>司法</a:t>
                      </a:r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7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原住民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就業考試：國營事業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20330"/>
          <a:ext cx="8504240" cy="442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7819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類別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職等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學歷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錄取名額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7282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中油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僱員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高中職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名額有限</a:t>
                      </a:r>
                      <a:endParaRPr lang="en-US" altLang="zh-TW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82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台電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新進人員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7282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台糖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工員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7282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台水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評價人員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7282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經濟部聯招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職員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專科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補充：台灣各級學校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證照考試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20330"/>
          <a:ext cx="8504240" cy="442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7372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類別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年齡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學歷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錄取名額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7372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導遊領隊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無限制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高中職以上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名額無限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60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分及格制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372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地政士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歲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  <a:tr h="7372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不動產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20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歲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  <a:tr h="7372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記帳士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  <a:tr h="73721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會計師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無限制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400444"/>
          </a:xfrm>
        </p:spPr>
        <p:txBody>
          <a:bodyPr anchor="ctr">
            <a:normAutofit/>
          </a:bodyPr>
          <a:lstStyle/>
          <a:p>
            <a:r>
              <a:rPr lang="zh-TW" altLang="en-US" sz="1800" b="0" dirty="0" smtClean="0"/>
              <a:t>針對常態性公職進行說明</a:t>
            </a:r>
            <a:endParaRPr lang="zh-TW" altLang="en-US" sz="1800" b="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400" dirty="0" smtClean="0"/>
              <a:t>考試類組介紹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常態性公職：行政類科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7"/>
          <a:ext cx="8485217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607"/>
                <a:gridCol w="6786610"/>
              </a:tblGrid>
              <a:tr h="764226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類科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工作性質</a:t>
                      </a:r>
                    </a:p>
                  </a:txBody>
                  <a:tcPr marL="10013" marR="10013" marT="6675" marB="6675" anchor="ctr"/>
                </a:tc>
              </a:tr>
              <a:tr h="103252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一般行政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處理公文收發、檔案管理等一般文書行政業務、一般行政管理、速記、議事、事務管理、倉庫管理、物料採購、出納、打字等。</a:t>
                      </a:r>
                    </a:p>
                  </a:txBody>
                  <a:tcPr marL="10013" marR="10013" marT="6675" marB="6675" anchor="ctr"/>
                </a:tc>
              </a:tr>
              <a:tr h="103252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一般民政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凡與民眾有關之業務皆為辦理範圍，例如：救災、造冊、發放補助款、公文往返、協助村里長。</a:t>
                      </a:r>
                    </a:p>
                  </a:txBody>
                  <a:tcPr marL="10013" marR="10013" marT="6675" marB="6675" anchor="ctr"/>
                </a:tc>
              </a:tr>
              <a:tr h="764226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人事行政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辦理考選行政、人事行政、人事管理等相關業務。</a:t>
                      </a:r>
                    </a:p>
                  </a:txBody>
                  <a:tcPr marL="10013" marR="10013" marT="6675" marB="6675" anchor="ctr"/>
                </a:tc>
              </a:tr>
              <a:tr h="764226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戶政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辦理戶籍行政相關工作、戶政業務及其他交辦事項。</a:t>
                      </a:r>
                    </a:p>
                  </a:txBody>
                  <a:tcPr marL="10013" marR="10013" marT="6675" marB="6675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常態性公職：商管類科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7"/>
          <a:ext cx="8485217" cy="448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607"/>
                <a:gridCol w="6786610"/>
              </a:tblGrid>
              <a:tr h="764226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類科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工作性質</a:t>
                      </a:r>
                    </a:p>
                  </a:txBody>
                  <a:tcPr marL="10013" marR="10013" marT="6675" marB="6675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財稅行政</a:t>
                      </a:r>
                      <a:endParaRPr lang="zh-TW" altLang="en-US" sz="18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4046" marR="14046" marT="9364" marB="9364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稅務工作、辦理國稅業務。如：查稅、受理繳稅、稽查、稅務資料處理、歸檔建檔、例行稅務受理。</a:t>
                      </a:r>
                    </a:p>
                  </a:txBody>
                  <a:tcPr marL="14046" marR="14046" marT="9364" marB="9364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商業行政</a:t>
                      </a:r>
                      <a:endParaRPr lang="zh-TW" altLang="en-US" sz="18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4046" marR="14046" marT="9364" marB="9364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商業政策與法規之擬訂、公司與商業之登記管理、商品展覽與推廣、國內外商情調查、物資調節供應、市場管理及商業現代化推展等工作。</a:t>
                      </a:r>
                    </a:p>
                  </a:txBody>
                  <a:tcPr marL="14046" marR="14046" marT="9364" marB="9364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經建行政</a:t>
                      </a:r>
                      <a:endParaRPr lang="zh-TW" altLang="en-US" sz="18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4046" marR="14046" marT="9364" marB="9364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辦理經建行政、工商發展登記、工商輔導管理、公用事業管理、觀光行銷等相關業務。</a:t>
                      </a:r>
                    </a:p>
                  </a:txBody>
                  <a:tcPr marL="14046" marR="14046" marT="9364" marB="9364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金融保險</a:t>
                      </a:r>
                      <a:endParaRPr lang="zh-TW" altLang="en-US" sz="18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4046" marR="14046" marT="9364" marB="9364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辦理有關勞、農保、就保、勞退及國民年金等相關業務，協助辦理質物鑑定、估價、核貸及電腦處理或現金收付及保管等業務。</a:t>
                      </a:r>
                    </a:p>
                  </a:txBody>
                  <a:tcPr marL="14046" marR="14046" marT="9364" marB="9364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會計</a:t>
                      </a:r>
                      <a:endParaRPr lang="zh-TW" altLang="en-US" sz="18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4046" marR="14046" marT="9364" marB="9364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綜理各項會計業務，管理機關內部經費，從年度預算編制、使用、核銷、審計等事項。</a:t>
                      </a:r>
                    </a:p>
                  </a:txBody>
                  <a:tcPr marL="14046" marR="14046" marT="9364" marB="9364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常態性公職：法學及其他類科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6"/>
          <a:ext cx="8485217" cy="421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607"/>
                <a:gridCol w="6786610"/>
              </a:tblGrid>
              <a:tr h="1101519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類科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工作性質</a:t>
                      </a:r>
                    </a:p>
                  </a:txBody>
                  <a:tcPr marL="10013" marR="10013" marT="6675" marB="6675" anchor="ctr"/>
                </a:tc>
              </a:tr>
              <a:tr h="1037774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法律廉政</a:t>
                      </a:r>
                    </a:p>
                  </a:txBody>
                  <a:tcPr marL="12095" marR="12095" marT="8063" marB="8063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辦理政風業務、政令宣導及肅查貪瀆各項業務。</a:t>
                      </a:r>
                    </a:p>
                  </a:txBody>
                  <a:tcPr marL="12095" marR="12095" marT="8063" marB="8063" anchor="ctr"/>
                </a:tc>
              </a:tr>
              <a:tr h="1037774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地政</a:t>
                      </a:r>
                    </a:p>
                  </a:txBody>
                  <a:tcPr marL="12095" marR="12095" marT="8063" marB="8063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辦理地政、土地徵收地價、出納及臨時交辦事項等業務。</a:t>
                      </a:r>
                    </a:p>
                  </a:txBody>
                  <a:tcPr marL="12095" marR="12095" marT="8063" marB="8063" anchor="ctr"/>
                </a:tc>
              </a:tr>
              <a:tr h="1037774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交通行政</a:t>
                      </a:r>
                    </a:p>
                  </a:txBody>
                  <a:tcPr marL="12095" marR="12095" marT="8063" marB="8063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zh-TW" altLang="en-US" sz="1800" b="0" dirty="0">
                          <a:solidFill>
                            <a:schemeClr val="tx2"/>
                          </a:solidFill>
                          <a:latin typeface="Arial"/>
                        </a:rPr>
                        <a:t>交通行政相關業務如：公務運輸管理、違反交通管理事件案件控管、交通運輸政策研擬及相關業務之執行。</a:t>
                      </a:r>
                    </a:p>
                  </a:txBody>
                  <a:tcPr marL="12095" marR="12095" marT="8063" marB="8063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常態性公職：技術類科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7"/>
          <a:ext cx="8485217" cy="439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607"/>
                <a:gridCol w="6786610"/>
              </a:tblGrid>
              <a:tr h="764226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類科</a:t>
                      </a: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Arial"/>
                        </a:rPr>
                        <a:t>工作性質</a:t>
                      </a:r>
                    </a:p>
                  </a:txBody>
                  <a:tcPr marL="10013" marR="10013" marT="6675" marB="6675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機械工程</a:t>
                      </a: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裝備維修支援、系統測試評估、機械工程相關業務、衛生下水道機械工程之施工管理、城市舞台之舞台、燈光、音響各項專業設備操作維護管理。</a:t>
                      </a:r>
                    </a:p>
                  </a:txBody>
                  <a:tcPr marL="11441" marR="11441" marT="7628" marB="7628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資訊處理</a:t>
                      </a: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辦理資訊處理業務、資訊系統維護、維修、架設、網管等相關事項。</a:t>
                      </a:r>
                    </a:p>
                  </a:txBody>
                  <a:tcPr marL="11441" marR="11441" marT="7628" marB="7628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電力工程</a:t>
                      </a: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辦理電業法、相關子法及促進用電安全方案、機電工程規劃設計、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AM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、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FM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發射系統、機電工程設備保養辦理電力工程、電纜電路公共工程相關業務。</a:t>
                      </a:r>
                    </a:p>
                  </a:txBody>
                  <a:tcPr marL="11441" marR="11441" marT="7628" marB="7628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電子工程</a:t>
                      </a: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AM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、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FM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發射系統、成音工程設備保養及維修等相關業務、裝備維修及支援、辦理專利申請案審查、辦理資訊系統管理及維護作業。</a:t>
                      </a:r>
                    </a:p>
                  </a:txBody>
                  <a:tcPr marL="11441" marR="11441" marT="7628" marB="7628" anchor="ctr"/>
                </a:tc>
              </a:tr>
              <a:tr h="72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電信工程</a:t>
                      </a: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辦理民防管制中心防情報務業務、負責防情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HF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無線電報收、發傳遞作業、負責警報系統、有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無</a:t>
                      </a:r>
                      <a:r>
                        <a:rPr lang="en-US" altLang="zh-TW" sz="1600" b="0" dirty="0">
                          <a:solidFill>
                            <a:schemeClr val="tx2"/>
                          </a:solidFill>
                          <a:latin typeface="Arial"/>
                        </a:rPr>
                        <a:t>)</a:t>
                      </a:r>
                      <a:r>
                        <a:rPr lang="zh-TW" altLang="en-US" sz="1600" b="0" dirty="0">
                          <a:solidFill>
                            <a:schemeClr val="tx2"/>
                          </a:solidFill>
                          <a:latin typeface="Arial"/>
                        </a:rPr>
                        <a:t>線電話操作維修故障排除，保持暢通、辦理民防管制中心相關業務、其他臨時交辦事項、輪值勤務及無線電報通信技術運用。</a:t>
                      </a:r>
                    </a:p>
                  </a:txBody>
                  <a:tcPr marL="11441" marR="11441" marT="7628" marB="7628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/>
              <a:t>考試科目符號標記說明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357158" y="3214686"/>
          <a:ext cx="8429684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55"/>
                <a:gridCol w="7016829"/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2"/>
                          </a:solidFill>
                        </a:rPr>
                        <a:t>符號</a:t>
                      </a:r>
                      <a:endParaRPr lang="zh-TW" altLang="en-US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2"/>
                          </a:solidFill>
                        </a:rPr>
                        <a:t>說明</a:t>
                      </a:r>
                      <a:endParaRPr lang="en-US" altLang="zh-TW" b="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b="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全部都是測驗題；例如選擇題或是非題。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b="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◎</a:t>
                      </a:r>
                      <a:endParaRPr kumimoji="0" lang="en-US" altLang="zh-TW" b="0" kern="1200" dirty="0" smtClean="0">
                        <a:solidFill>
                          <a:schemeClr val="tx2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混合題型，部份測驗題、部份手寫題。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b="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空白</a:t>
                      </a:r>
                      <a:endParaRPr kumimoji="0" lang="zh-TW" altLang="en-US" b="0" kern="1200" dirty="0">
                        <a:solidFill>
                          <a:schemeClr val="tx2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全部都需要手寫作答；例如簡答題、申論題、計算題。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71538" y="2743200"/>
            <a:ext cx="7000924" cy="3400444"/>
          </a:xfrm>
        </p:spPr>
        <p:txBody>
          <a:bodyPr anchor="ctr"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zh-TW" altLang="en-US" sz="1800" b="0" dirty="0" smtClean="0"/>
              <a:t>三民輔考</a:t>
            </a:r>
            <a:r>
              <a:rPr lang="en-US" altLang="zh-TW" sz="1800" b="0" dirty="0" smtClean="0"/>
              <a:t>-</a:t>
            </a:r>
            <a:r>
              <a:rPr lang="zh-TW" altLang="en-US" sz="1800" b="0" dirty="0" smtClean="0"/>
              <a:t>深耕</a:t>
            </a:r>
            <a:r>
              <a:rPr lang="en-US" altLang="zh-TW" sz="1800" b="0" dirty="0" smtClean="0"/>
              <a:t>40</a:t>
            </a:r>
            <a:r>
              <a:rPr lang="zh-TW" altLang="en-US" sz="1800" b="0" dirty="0" smtClean="0"/>
              <a:t>年的就業考試與證照輔導品牌</a:t>
            </a:r>
            <a:endParaRPr lang="en-US" altLang="zh-TW" sz="1800" b="0" dirty="0" smtClean="0"/>
          </a:p>
          <a:p>
            <a:pPr algn="l">
              <a:buFont typeface="Arial" pitchFamily="34" charset="0"/>
              <a:buChar char="•"/>
            </a:pPr>
            <a:r>
              <a:rPr lang="zh-TW" altLang="en-US" sz="1800" b="0" dirty="0" smtClean="0"/>
              <a:t>六項企業文化</a:t>
            </a:r>
            <a:r>
              <a:rPr lang="en-US" altLang="zh-TW" sz="1800" b="0" dirty="0" smtClean="0"/>
              <a:t>-</a:t>
            </a:r>
            <a:r>
              <a:rPr lang="zh-TW" altLang="en-US" sz="1800" b="0" dirty="0" smtClean="0"/>
              <a:t>誠信正直、團隊精神、積極負責、專業熱忱、正向成長、感恩回饋</a:t>
            </a:r>
            <a:endParaRPr lang="zh-TW" altLang="en-US" sz="1800" b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認識三民與同業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57568"/>
          </a:xfrm>
        </p:spPr>
        <p:txBody>
          <a:bodyPr anchor="ctr">
            <a:normAutofit/>
          </a:bodyPr>
          <a:lstStyle/>
          <a:p>
            <a:r>
              <a:rPr lang="zh-TW" altLang="en-US" sz="1800" b="0" dirty="0" smtClean="0"/>
              <a:t>常態性公職、特考類公職、國營事業、專技證照</a:t>
            </a:r>
            <a:endParaRPr lang="en-US" altLang="zh-TW" sz="1800" b="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400" dirty="0" smtClean="0"/>
              <a:t>考試科目介紹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不同等別考科名稱差異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5"/>
          <a:ext cx="8485217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55"/>
                <a:gridCol w="3301637"/>
                <a:gridCol w="3770725"/>
              </a:tblGrid>
              <a:tr h="1082849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等別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考科名稱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013" marR="10013" marT="6675" marB="6675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Arial"/>
                        </a:rPr>
                        <a:t>舉例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013" marR="10013" marT="6675" marB="6675" anchor="ctr"/>
                </a:tc>
              </a:tr>
              <a:tr h="1020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三等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正常名稱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會計學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</a:tr>
              <a:tr h="1020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四等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正常名稱＋概要／概論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會計學概要、商業概論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</a:tr>
              <a:tr h="1020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五等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正常名稱＋大意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400" b="0" dirty="0" smtClean="0">
                          <a:solidFill>
                            <a:schemeClr val="tx2"/>
                          </a:solidFill>
                          <a:latin typeface="Arial"/>
                        </a:rPr>
                        <a:t>會計學大意</a:t>
                      </a:r>
                      <a:endParaRPr lang="zh-TW" altLang="en-US" sz="2400" b="0" dirty="0">
                        <a:solidFill>
                          <a:schemeClr val="tx2"/>
                        </a:solidFill>
                        <a:latin typeface="Arial"/>
                      </a:endParaRPr>
                    </a:p>
                  </a:txBody>
                  <a:tcPr marL="11441" marR="11441" marT="7628" marB="7628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常態性公職：共同科目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2" y="1741490"/>
          <a:ext cx="8342345" cy="433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770"/>
                <a:gridCol w="2720421"/>
                <a:gridCol w="1970577"/>
                <a:gridCol w="1970577"/>
              </a:tblGrid>
              <a:tr h="72178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+mj-ea"/>
                          <a:ea typeface="+mj-ea"/>
                        </a:rPr>
                        <a:t>考題類型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+mj-ea"/>
                          <a:ea typeface="+mj-ea"/>
                        </a:rPr>
                        <a:t>考科名稱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+mj-ea"/>
                          <a:ea typeface="+mj-ea"/>
                        </a:rPr>
                        <a:t>課程名稱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+mj-ea"/>
                          <a:ea typeface="+mj-ea"/>
                        </a:rPr>
                        <a:t>分數佔比</a:t>
                      </a:r>
                    </a:p>
                  </a:txBody>
                  <a:tcPr anchor="ctr"/>
                </a:tc>
              </a:tr>
              <a:tr h="72178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◎</a:t>
                      </a:r>
                      <a:endParaRPr lang="en-US" sz="2400" b="0" i="0" u="none" strike="noStrike" kern="12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國文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作文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80%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721786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測驗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20%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72178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※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法學知識與英文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憲法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30%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721786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法學緒論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30%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721786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英文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40%</a:t>
                      </a:r>
                      <a:endParaRPr lang="zh-TW" altLang="en-US" sz="24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常態性公職：行政類專業科目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556656" cy="406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164"/>
                <a:gridCol w="2139164"/>
                <a:gridCol w="2139164"/>
                <a:gridCol w="2139164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一般行政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一般民政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人事行政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戶政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行政法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行政法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行政法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行政法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行政學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行政學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行政學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政治學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政治學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公共政策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地方政府與政治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公共人力資源管理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現行考銓制度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總、親、繼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人口政策與人口統計</a:t>
                      </a: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500430" y="6000768"/>
            <a:ext cx="22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紅字</a:t>
            </a:r>
            <a:r>
              <a:rPr lang="zh-TW" altLang="en-US" dirty="0" smtClean="0">
                <a:solidFill>
                  <a:schemeClr val="tx2"/>
                </a:solidFill>
              </a:rPr>
              <a:t>：只有高考要考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常態性公職：商管類專業科目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556655" cy="383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31"/>
                <a:gridCol w="1711331"/>
                <a:gridCol w="1711331"/>
                <a:gridCol w="1711331"/>
                <a:gridCol w="1711331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財稅行政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商業行政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經建行政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金融保險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會計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會計學</a:t>
                      </a:r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中級會計學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財政學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公共經濟學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財政學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經濟學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經濟學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經濟學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貨幣銀行學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貨幣銀行學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稅務法規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統計學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保險學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會計審計法規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公司法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財務管理</a:t>
                      </a:r>
                      <a:endParaRPr lang="en-US" altLang="zh-TW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與投資學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政府會計概要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證券交易法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00B050"/>
                          </a:solidFill>
                        </a:rPr>
                        <a:t>商業概論</a:t>
                      </a:r>
                      <a:endParaRPr lang="zh-TW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285984" y="5786454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紅字</a:t>
            </a:r>
            <a:r>
              <a:rPr lang="zh-TW" altLang="en-US" dirty="0" smtClean="0">
                <a:solidFill>
                  <a:schemeClr val="tx2"/>
                </a:solidFill>
              </a:rPr>
              <a:t>：只有高考要考；</a:t>
            </a:r>
            <a:r>
              <a:rPr lang="zh-TW" altLang="en-US" dirty="0" smtClean="0">
                <a:solidFill>
                  <a:srgbClr val="00B050"/>
                </a:solidFill>
              </a:rPr>
              <a:t>綠色</a:t>
            </a:r>
            <a:r>
              <a:rPr lang="zh-TW" altLang="en-US" dirty="0" smtClean="0">
                <a:solidFill>
                  <a:schemeClr val="tx2"/>
                </a:solidFill>
              </a:rPr>
              <a:t>：只有普考要考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常態性公職：法學及其他類科專業科目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14488"/>
          <a:ext cx="8556655" cy="415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31"/>
                <a:gridCol w="1711331"/>
                <a:gridCol w="1711331"/>
                <a:gridCol w="1711331"/>
                <a:gridCol w="1711331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法律廉政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法制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地政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交通行政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教育行政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刑事訴訟法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刑事訴訟法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行政學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立法程序與技術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土地法規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（包括土地登記）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運輸學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教育行政學</a:t>
                      </a:r>
                    </a:p>
                  </a:txBody>
                  <a:tcPr anchor="ctr"/>
                </a:tc>
              </a:tr>
              <a:tr h="28576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公務員法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民事訴訟法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土地政策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運輸經濟學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比較教育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不動產估價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交通政策與行政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教育心理學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00B050"/>
                          </a:solidFill>
                        </a:rPr>
                        <a:t>土地利用</a:t>
                      </a:r>
                      <a:endParaRPr lang="zh-TW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運輸規劃學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教育哲學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教育測驗與統計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00B050"/>
                          </a:solidFill>
                        </a:rPr>
                        <a:t>教育概要</a:t>
                      </a:r>
                      <a:endParaRPr lang="zh-TW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285984" y="6000768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紅字</a:t>
            </a:r>
            <a:r>
              <a:rPr lang="zh-TW" altLang="en-US" dirty="0" smtClean="0">
                <a:solidFill>
                  <a:schemeClr val="tx2"/>
                </a:solidFill>
              </a:rPr>
              <a:t>：只有高考要考；</a:t>
            </a:r>
            <a:r>
              <a:rPr lang="zh-TW" altLang="en-US" dirty="0" smtClean="0">
                <a:solidFill>
                  <a:srgbClr val="00B050"/>
                </a:solidFill>
              </a:rPr>
              <a:t>綠色</a:t>
            </a:r>
            <a:r>
              <a:rPr lang="zh-TW" altLang="en-US" dirty="0" smtClean="0">
                <a:solidFill>
                  <a:schemeClr val="tx2"/>
                </a:solidFill>
              </a:rPr>
              <a:t>：只有普考要考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常態性公職：技術類專業科目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556655" cy="423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31"/>
                <a:gridCol w="1711331"/>
                <a:gridCol w="1711331"/>
                <a:gridCol w="1711331"/>
                <a:gridCol w="1711331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機械工程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資訊處理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電力工程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電子工程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電信工程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00B050"/>
                          </a:solidFill>
                        </a:rPr>
                        <a:t>計算機概要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計算機概論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計算機概論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計算機概論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電路學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電路學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電路學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電子學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電子學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電子學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電磁學</a:t>
                      </a:r>
                      <a:endParaRPr kumimoji="0" lang="zh-TW" alt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電磁學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機械設計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資通網路與安全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電機機械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半導體工程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通信與系統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機械製造學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資料結構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電力系統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電子儀表</a:t>
                      </a:r>
                      <a:endParaRPr kumimoji="0" lang="zh-TW" alt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熱力學</a:t>
                      </a:r>
                      <a:endParaRPr kumimoji="0" lang="zh-TW" alt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資料庫應用</a:t>
                      </a:r>
                      <a:endParaRPr kumimoji="0" lang="zh-TW" alt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00B050"/>
                          </a:solidFill>
                        </a:rPr>
                        <a:t>輸配電學</a:t>
                      </a:r>
                      <a:endParaRPr lang="zh-TW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流體力學</a:t>
                      </a:r>
                      <a:endParaRPr kumimoji="0" lang="en-US" altLang="zh-TW" sz="16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與工程力學</a:t>
                      </a:r>
                      <a:endParaRPr kumimoji="0" lang="zh-TW" alt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資訊管理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00B050"/>
                          </a:solidFill>
                        </a:rPr>
                        <a:t>機械力學</a:t>
                      </a:r>
                      <a:endParaRPr lang="zh-TW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rgbClr val="00B050"/>
                          </a:solidFill>
                        </a:rPr>
                        <a:t>程式設計</a:t>
                      </a:r>
                      <a:endParaRPr lang="zh-TW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285984" y="6000768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紅字</a:t>
            </a:r>
            <a:r>
              <a:rPr lang="zh-TW" altLang="en-US" dirty="0" smtClean="0">
                <a:solidFill>
                  <a:schemeClr val="tx2"/>
                </a:solidFill>
              </a:rPr>
              <a:t>：只有高考要考；</a:t>
            </a:r>
            <a:r>
              <a:rPr lang="zh-TW" altLang="en-US" dirty="0" smtClean="0">
                <a:solidFill>
                  <a:srgbClr val="00B050"/>
                </a:solidFill>
              </a:rPr>
              <a:t>綠色</a:t>
            </a:r>
            <a:r>
              <a:rPr lang="zh-TW" altLang="en-US" dirty="0" smtClean="0">
                <a:solidFill>
                  <a:schemeClr val="tx2"/>
                </a:solidFill>
              </a:rPr>
              <a:t>：只有普考要考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特考類公職：警察、移民行政與司法特考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556655" cy="423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31"/>
                <a:gridCol w="1711331"/>
                <a:gridCol w="1711331"/>
                <a:gridCol w="1711331"/>
                <a:gridCol w="1711331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四等行政警察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四等監所管理員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四等書記官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三等調查工作組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移民行政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刑法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刑事訴訟法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刑訴訴訟法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刑事訴訟法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行政法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民法（親屬）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犯罪學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犯罪學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監獄學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兩岸關係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移民政策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警察法規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監獄行刑法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民事訴訟法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社會學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入出國及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移民法規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政治學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國土安全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國境執法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國營事業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413780" cy="424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56"/>
                <a:gridCol w="1682756"/>
                <a:gridCol w="1682756"/>
                <a:gridCol w="1682756"/>
                <a:gridCol w="1682756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經濟部企管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經濟部人資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郵局內勤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郵局外勤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銀行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測驗、短文寫作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測驗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測驗、公文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法學緒論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法學緒論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企業管理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企業管理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企業管理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郵政法規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郵政法規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管理學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人力資源管理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洗錢防制法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洗錢防制法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經濟學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勞工法令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金融科技知識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郵件處理規則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銀行法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交通安全常識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票據法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臺灣自然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及人文地理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會計學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貨幣銀行學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專技證照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413780" cy="406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445"/>
                <a:gridCol w="2103445"/>
                <a:gridCol w="2103445"/>
                <a:gridCol w="2103445"/>
              </a:tblGrid>
              <a:tr h="406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地政士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不動產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記帳士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會計師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稅務相關法規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稅務法規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租稅申報實務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中級會計學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土地稅法規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土地稅法規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記帳相關法規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高等會計學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土地登記實務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估價概要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成本會計與管理會計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信託法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經紀相關法規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審計學</a:t>
                      </a:r>
                    </a:p>
                  </a:txBody>
                  <a:tcPr anchor="ctr"/>
                </a:tc>
              </a:tr>
              <a:tr h="404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公司法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證券交易法</a:t>
                      </a:r>
                    </a:p>
                  </a:txBody>
                  <a:tcPr anchor="ctr"/>
                </a:tc>
              </a:tr>
              <a:tr h="406718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商業會計法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主要競爭對手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907393"/>
          <a:ext cx="8186766" cy="3950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7572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項目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三民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志光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業界地位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暫居第二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龍頭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招生模式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業務導向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行銷導向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共同點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</a:rPr>
                        <a:t>老牌補習班</a:t>
                      </a:r>
                      <a:endParaRPr lang="zh-TW" alt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400444"/>
          </a:xfrm>
        </p:spPr>
        <p:txBody>
          <a:bodyPr anchor="ctr">
            <a:normAutofit/>
          </a:bodyPr>
          <a:lstStyle/>
          <a:p>
            <a:r>
              <a:rPr lang="zh-TW" altLang="en-US" sz="1800" b="0" dirty="0" smtClean="0"/>
              <a:t>依照類組推</a:t>
            </a:r>
            <a:r>
              <a:rPr lang="en-US" altLang="zh-TW" sz="1800" b="0" dirty="0" err="1" smtClean="0"/>
              <a:t>vs</a:t>
            </a:r>
            <a:r>
              <a:rPr lang="zh-TW" altLang="en-US" sz="1800" b="0" dirty="0" smtClean="0"/>
              <a:t>依照科目推</a:t>
            </a:r>
            <a:endParaRPr lang="zh-TW" altLang="en-US" sz="1800" b="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4400" dirty="0" smtClean="0"/>
              <a:t>投考組合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地政士系列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413783" cy="43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791"/>
                <a:gridCol w="1875248"/>
                <a:gridCol w="1875248"/>
                <a:gridCol w="1875248"/>
                <a:gridCol w="1875248"/>
              </a:tblGrid>
              <a:tr h="495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考試名稱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地政士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普考</a:t>
                      </a:r>
                      <a:r>
                        <a:rPr lang="en-US" altLang="zh-TW" sz="1600" dirty="0" smtClean="0"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地特地政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不動產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專業職</a:t>
                      </a:r>
                      <a:r>
                        <a:rPr kumimoji="0" lang="en-US" altLang="zh-TW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一</a:t>
                      </a:r>
                      <a:r>
                        <a:rPr kumimoji="0" lang="en-US" altLang="zh-TW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房地管理</a:t>
                      </a:r>
                    </a:p>
                  </a:txBody>
                  <a:tcPr marL="4818" marR="4818" marT="3212" marB="3212" anchor="ctr"/>
                </a:tc>
              </a:tr>
              <a:tr h="325780">
                <a:tc rowSpan="10"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考試科目</a:t>
                      </a:r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國文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作文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600" kern="12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◎國文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作文、測驗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zh-TW" altLang="en-US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國文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作文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600" kern="12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國文</a:t>
                      </a: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含短文寫作</a:t>
                      </a: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pPr algn="ctr"/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民法概要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民法物權編概要</a:t>
                      </a:r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◎</a:t>
                      </a: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民法概要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民法概要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土地法規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土地法規</a:t>
                      </a:r>
                      <a:r>
                        <a:rPr lang="zh-TW" altLang="en-US" sz="1600" dirty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概要</a:t>
                      </a:r>
                      <a:endParaRPr lang="zh-TW" altLang="en-US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◎</a:t>
                      </a: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土地法規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土地法規概要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土地稅法規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◎土地稅法規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土地稅法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土地登記實務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土地登記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土地登記規則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信託法概要</a:t>
                      </a:r>
                      <a:endParaRPr lang="en-US" altLang="zh-TW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土地利用概要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※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英文</a:t>
                      </a:r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英文</a:t>
                      </a: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※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憲法</a:t>
                      </a:r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◎估價概要</a:t>
                      </a:r>
                      <a:endParaRPr lang="zh-TW" altLang="en-US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郵政三法概要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含郵政法、郵政儲金匯兌法、簡易人壽保險法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及金融科技知識</a:t>
                      </a:r>
                    </a:p>
                  </a:txBody>
                  <a:tcPr marL="4818" marR="4818" marT="3212" marB="3212" anchor="ctr"/>
                </a:tc>
              </a:tr>
              <a:tr h="952253">
                <a:tc vMerge="1">
                  <a:txBody>
                    <a:bodyPr/>
                    <a:lstStyle/>
                    <a:p>
                      <a:pPr algn="ctr"/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</a:rPr>
                        <a:t>※</a:t>
                      </a: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法學緒論</a:t>
                      </a:r>
                      <a:endParaRPr lang="en-US" altLang="zh-TW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</a:rPr>
                        <a:t>◎經紀相關法規概要</a:t>
                      </a:r>
                      <a:endParaRPr lang="zh-TW" altLang="en-US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記帳士系列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413782" cy="46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790"/>
                <a:gridCol w="1875248"/>
                <a:gridCol w="1875248"/>
                <a:gridCol w="1875248"/>
                <a:gridCol w="1875248"/>
              </a:tblGrid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考試名稱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記帳士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會計師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會計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財稅行政</a:t>
                      </a:r>
                    </a:p>
                  </a:txBody>
                  <a:tcPr marL="4818" marR="4818" marT="3212" marB="3212" anchor="ctr"/>
                </a:tc>
              </a:tr>
              <a:tr h="324000">
                <a:tc rowSpan="12"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考試科目</a:t>
                      </a:r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作文、測驗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作文、測驗</a:t>
                      </a:r>
                      <a:r>
                        <a:rPr kumimoji="0" lang="en-US" altLang="zh-TW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憲法、法學緒論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憲法、法學緒論</a:t>
                      </a: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中級會計學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中級會計學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會計學</a:t>
                      </a:r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稅務相關法規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稅務法規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稅務法規</a:t>
                      </a: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財政學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財政學</a:t>
                      </a: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租稅申報實務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高等會計學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政府會計概要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民法</a:t>
                      </a: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記帳相關法規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成本會計</a:t>
                      </a:r>
                      <a:endParaRPr kumimoji="0" lang="en-US" altLang="zh-TW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與管理會計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會計審計法規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審計學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公司法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證券交易法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4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商業會計法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銀行金融系列</a:t>
            </a:r>
            <a:endParaRPr lang="zh-TW" altLang="en-US" dirty="0"/>
          </a:p>
        </p:txBody>
      </p:sp>
      <p:graphicFrame>
        <p:nvGraphicFramePr>
          <p:cNvPr id="4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01623" y="1790712"/>
          <a:ext cx="8413783" cy="41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791"/>
                <a:gridCol w="1875248"/>
                <a:gridCol w="1875248"/>
                <a:gridCol w="1875248"/>
                <a:gridCol w="1875248"/>
              </a:tblGrid>
              <a:tr h="495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考試名稱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銀行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dirty="0" smtClean="0">
                          <a:latin typeface="+mj-ea"/>
                          <a:ea typeface="+mj-ea"/>
                        </a:rPr>
                        <a:t>FIT</a:t>
                      </a:r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金融基測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dirty="0" smtClean="0">
                          <a:latin typeface="+mj-ea"/>
                          <a:ea typeface="+mj-ea"/>
                        </a:rPr>
                        <a:t>經濟部財會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 smtClean="0">
                          <a:solidFill>
                            <a:schemeClr val="lt1"/>
                          </a:solidFill>
                          <a:latin typeface="+mj-ea"/>
                          <a:ea typeface="+mj-ea"/>
                          <a:cs typeface="+mn-cs"/>
                        </a:rPr>
                        <a:t>金融保險</a:t>
                      </a:r>
                    </a:p>
                  </a:txBody>
                  <a:tcPr marL="4818" marR="4818" marT="3212" marB="3212" anchor="ctr"/>
                </a:tc>
              </a:tr>
              <a:tr h="325780">
                <a:tc rowSpan="11">
                  <a:txBody>
                    <a:bodyPr/>
                    <a:lstStyle/>
                    <a:p>
                      <a:pPr algn="ctr"/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考試科目</a:t>
                      </a:r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國文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測驗、公文</a:t>
                      </a:r>
                      <a:r>
                        <a:rPr lang="en-US" altLang="zh-TW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zh-TW" altLang="en-US" sz="1600" kern="12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zh-TW" altLang="en-US" sz="1600" kern="1200" dirty="0">
                        <a:solidFill>
                          <a:schemeClr val="tx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國文</a:t>
                      </a: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論文寫作</a:t>
                      </a: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zh-TW" altLang="en-US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國文</a:t>
                      </a: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作文、測驗</a:t>
                      </a:r>
                      <a:r>
                        <a:rPr lang="en-US" altLang="zh-TW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英文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英文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會計學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會計學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中級會計學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會計學</a:t>
                      </a: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貨幣銀行學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貨幣銀行學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貨幣銀行學</a:t>
                      </a: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票據法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票據法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銀行法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銀行法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洗錢防制法</a:t>
                      </a:r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財務管理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</a:rPr>
                        <a:t>財務管理與投資學</a:t>
                      </a:r>
                    </a:p>
                  </a:txBody>
                  <a:tcPr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會計審計法規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經濟學</a:t>
                      </a:r>
                    </a:p>
                  </a:txBody>
                  <a:tcPr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2"/>
                          </a:solidFill>
                          <a:latin typeface="+mj-ea"/>
                          <a:ea typeface="+mj-ea"/>
                        </a:rPr>
                        <a:t>政府採購法規</a:t>
                      </a: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保險學</a:t>
                      </a:r>
                    </a:p>
                  </a:txBody>
                  <a:tcPr anchor="ctr"/>
                </a:tc>
              </a:tr>
              <a:tr h="3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2"/>
                        </a:solidFill>
                        <a:latin typeface="+mj-ea"/>
                        <a:ea typeface="+mj-ea"/>
                      </a:endParaRPr>
                    </a:p>
                  </a:txBody>
                  <a:tcPr marL="4818" marR="4818" marT="3212" marB="32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kern="1200" dirty="0" smtClean="0">
                          <a:solidFill>
                            <a:schemeClr val="tx2"/>
                          </a:solidFill>
                          <a:latin typeface="+mj-ea"/>
                          <a:ea typeface="+mn-ea"/>
                          <a:cs typeface="+mn-cs"/>
                        </a:rPr>
                        <a:t>憲法與法學緒論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科目反推投考組合：重要學科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6"/>
          <a:ext cx="8485217" cy="42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6784369"/>
              </a:tblGrid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科目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類組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行政學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一般行政、一般民政、人事行政、三等行政警察、高考法律廉政、客家事務行政、原住民族行政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政治學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一般行政、高考一般民政、調查局調查工作組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企業管理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經濟部企管、經濟部人資、郵局內勤、（鐵路考試）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會計學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銀行、記帳士、財稅行政、會計、會計師、金融保險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經濟學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經濟部企管、金融保險、三等調查局財經實務組、商業行政、經建行政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貨幣銀行學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銀行、金融保險、商業行政、經建行政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科目反推投考組合：重要法科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01625" y="1785926"/>
          <a:ext cx="8485217" cy="4031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6784369"/>
              </a:tblGrid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科目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類組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行政法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一般行政、一般民政、人事行政、戶政、一般警察、法制、法律廉政、三等調查局法律實務組、法務、社會行政、財稅行政、商業行政、教育行政、移民行政、勞工行政、書記官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……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刑法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高考法制、法律廉政、三等調查局法律實務組、移民行政、書記官、一般警察、監所管理員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……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刑事訴訟法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高考法制、法律廉政、三等調查局法律實務組、移民行政、書記官、法警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……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民法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地政士、不動產、財經廉政、高考法制、書記官、法務、財稅行政、商業行政、地政、戶政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……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98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民事訴訟法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書記官、法務、庭務員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……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500034" y="2714620"/>
            <a:ext cx="8286808" cy="3071834"/>
          </a:xfrm>
        </p:spPr>
        <p:txBody>
          <a:bodyPr anchor="ctr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1800" b="0" dirty="0" smtClean="0"/>
              <a:t>學科</a:t>
            </a:r>
            <a:r>
              <a:rPr lang="en-US" altLang="zh-TW" sz="1800" b="0" dirty="0" err="1" smtClean="0"/>
              <a:t>vs</a:t>
            </a:r>
            <a:r>
              <a:rPr lang="zh-TW" altLang="en-US" sz="1800" b="0" dirty="0" smtClean="0"/>
              <a:t>法科常用師資</a:t>
            </a:r>
            <a:endParaRPr lang="en-US" altLang="zh-TW" sz="1800" b="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800" b="0" dirty="0" smtClean="0"/>
              <a:t>詳細資料參照試算表：師資資料總表</a:t>
            </a:r>
            <a:endParaRPr lang="zh-TW" altLang="en-US" sz="1800" b="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 smtClean="0"/>
              <a:t>各科師資名單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學科師資名單：公職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625" y="1708760"/>
          <a:ext cx="8504240" cy="457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科目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北區師資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中區師資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南區師資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國文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李仁、李義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高翔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英文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呂亮、傑夫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黃聖如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蔡之成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公民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蘇奕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羅文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行政學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張傑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許展維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政治學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林</a:t>
                      </a:r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瑋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顏童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公共政策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彭懷恩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現行考銓制度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張傑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人力資源管理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張傑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移民政策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廖震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國土安全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富凱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兩岸關係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富凱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犯罪學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林冠宏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監獄學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許展維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學科師資名單：國營＆證照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625" y="1750080"/>
          <a:ext cx="8504240" cy="42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科目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北區師資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中區師資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南區師資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企業管理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顏回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許展維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土地登記實務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朱智豪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汪式真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估價概要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朱智豪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洋溢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初級會計學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王均、盧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奕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陳靚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中級會計學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高登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陳靚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高等會計學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石世賢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成本會計與管理會計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陳信和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經濟學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顏回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楊明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貨幣銀行學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顏回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楊明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財政學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顏回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楊明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審計學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石世賢、陳信和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鐵路運輸學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高強、子元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呂文</a:t>
                      </a:r>
                    </a:p>
                  </a:txBody>
                  <a:tcPr marL="19050" marR="19050" marT="12700" marB="1270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法科師資名單：公職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8504241" cy="42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191805"/>
                <a:gridCol w="2191805"/>
                <a:gridCol w="2191805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科目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北區師資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中區師資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南區師資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憲法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廖震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陳力宏、吳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老師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王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義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法學緒論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廖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震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陳力宏、吳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老師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王義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行政法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廖震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陳力宏、吳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老師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王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義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刑法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蘇</a:t>
                      </a:r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三榜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、林冠宏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林志、鄭盛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刑事訴訟法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蘇</a:t>
                      </a:r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三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榜夫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劉</a:t>
                      </a:r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暄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林志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民法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傑</a:t>
                      </a:r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夫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吳老師、戴久喨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王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義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民事訴訟法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蘇奕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入出國及移民法規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廖震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國境執法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富凱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警察法規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廖震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戴久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喨、吳老師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林志</a:t>
                      </a: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監獄行刑法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傑夫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zh-TW" altLang="en-US" sz="1800" i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陳力宏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法院組織法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蘇奕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其他競爭同業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751832"/>
          <a:ext cx="8186767" cy="432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471623"/>
                <a:gridCol w="1471623"/>
                <a:gridCol w="1471623"/>
                <a:gridCol w="1471623"/>
                <a:gridCol w="1471623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同業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志光體系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大東海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高點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TKB</a:t>
                      </a:r>
                      <a:r>
                        <a:rPr lang="zh-TW" altLang="en-US" dirty="0" smtClean="0"/>
                        <a:t>大碩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鼎文</a:t>
                      </a:r>
                    </a:p>
                  </a:txBody>
                  <a:tcPr anchor="ctr"/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說明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保成、學儒、金榜函授、超級函授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逐漸沒落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法科強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工科、研究所較強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冷門考科，如：國安局、民航特考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2037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同業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功名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北一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行動補習網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讀家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chemeClr val="bg1"/>
                          </a:solidFill>
                        </a:rPr>
                        <a:t>思法人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說明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銀行及財稅行政，台中才有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商科，過往有合作會計師課程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我們提供大部份課程，使用對方醫護類課程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效仿各同業，近期崛起速度快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法科強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法科師資名單：國營＆證照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625" y="1737702"/>
          <a:ext cx="8504240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83"/>
                <a:gridCol w="2220919"/>
                <a:gridCol w="2220919"/>
                <a:gridCol w="2220919"/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科目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北區師資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中區師資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南區師資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記帳相關法規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高登、蔡文圳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騰碩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稅務法規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王如</a:t>
                      </a:r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、陳信和</a:t>
                      </a:r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謝萬華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騰碩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土地法規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汪式真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土地稅法規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王如、朱智豪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康捷、汪式真、騰碩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經紀相關法規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康捷、洋溢、汪式真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銀行法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高登、傑夫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鄭盛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洗錢防制法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高登、傑夫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戴久喨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鄭盛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票據法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傑夫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劉暄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鄭盛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公司法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劉暄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證券交易法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陳信和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劉暄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商業會計法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陳信和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鐵路法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>
                          <a:solidFill>
                            <a:schemeClr val="tx2"/>
                          </a:solidFill>
                        </a:rPr>
                        <a:t>高強、子元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呂文</a:t>
                      </a:r>
                    </a:p>
                  </a:txBody>
                  <a:tcPr marL="19050" marR="19050" marT="12700" marB="12700" anchor="ctr"/>
                </a:tc>
              </a:tr>
              <a:tr h="180000"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郵政法規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zh-TW" altLang="en-US" sz="1800" dirty="0" smtClean="0">
                          <a:solidFill>
                            <a:schemeClr val="tx2"/>
                          </a:solidFill>
                        </a:rPr>
                        <a:t>廖</a:t>
                      </a:r>
                      <a:r>
                        <a:rPr lang="zh-TW" altLang="en-US" sz="1800" dirty="0">
                          <a:solidFill>
                            <a:schemeClr val="tx2"/>
                          </a:solidFill>
                        </a:rPr>
                        <a:t>震</a:t>
                      </a: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zh-TW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19050" marR="19050" marT="12700" marB="1270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331913" y="4000504"/>
            <a:ext cx="6480174" cy="471486"/>
          </a:xfrm>
        </p:spPr>
        <p:txBody>
          <a:bodyPr anchor="t">
            <a:noAutofit/>
          </a:bodyPr>
          <a:lstStyle/>
          <a:p>
            <a:r>
              <a:rPr lang="zh-TW" altLang="en-US" sz="1800" b="0" dirty="0" smtClean="0">
                <a:latin typeface="+mj-ea"/>
                <a:ea typeface="+mj-ea"/>
              </a:rPr>
              <a:t>兩大體系：就業考試</a:t>
            </a:r>
            <a:r>
              <a:rPr lang="en-US" altLang="zh-TW" sz="1800" b="0" dirty="0" smtClean="0">
                <a:latin typeface="+mj-ea"/>
                <a:ea typeface="+mj-ea"/>
              </a:rPr>
              <a:t>&amp;</a:t>
            </a:r>
            <a:r>
              <a:rPr lang="zh-TW" altLang="en-US" sz="1800" b="0" dirty="0" smtClean="0">
                <a:latin typeface="+mj-ea"/>
                <a:ea typeface="+mj-ea"/>
              </a:rPr>
              <a:t>證照考試</a:t>
            </a:r>
            <a:endParaRPr lang="zh-TW" altLang="en-US" sz="1800" b="0" dirty="0">
              <a:latin typeface="+mj-ea"/>
              <a:ea typeface="+mj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sz="4400" b="1" dirty="0" smtClean="0"/>
              <a:t>三民產品架構</a:t>
            </a:r>
            <a:endParaRPr lang="zh-TW" altLang="en-US" sz="4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就業考試：公職</a:t>
            </a:r>
            <a:r>
              <a:rPr lang="en-US" altLang="zh-TW" dirty="0" smtClean="0"/>
              <a:t>VS</a:t>
            </a:r>
            <a:r>
              <a:rPr lang="zh-TW" altLang="en-US" dirty="0" smtClean="0"/>
              <a:t>國營</a:t>
            </a:r>
            <a:endParaRPr lang="zh-TW" altLang="en-US" dirty="0"/>
          </a:p>
        </p:txBody>
      </p:sp>
      <p:graphicFrame>
        <p:nvGraphicFramePr>
          <p:cNvPr id="5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571472" y="1785926"/>
          <a:ext cx="8186766" cy="425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1571636"/>
                <a:gridCol w="3257544"/>
              </a:tblGrid>
              <a:tr h="1064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公職</a:t>
                      </a:r>
                      <a:endParaRPr kumimoji="0" lang="en-US" altLang="zh-TW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公務員</a:t>
                      </a:r>
                      <a:r>
                        <a:rPr kumimoji="0" lang="en-US" altLang="zh-TW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VS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國營事業</a:t>
                      </a:r>
                      <a:endParaRPr kumimoji="0" lang="en-US" altLang="zh-TW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類似一般民間企業</a:t>
                      </a:r>
                      <a:r>
                        <a:rPr kumimoji="0" lang="en-US" altLang="zh-TW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每年定期招考</a:t>
                      </a:r>
                      <a:endParaRPr kumimoji="0" lang="en-US" altLang="zh-TW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招募時間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有缺才招，不定期招募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終身俸</a:t>
                      </a:r>
                      <a:endParaRPr kumimoji="0" lang="en-US" altLang="zh-TW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活愈久領愈多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退休制度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依工作年資</a:t>
                      </a:r>
                      <a:endParaRPr kumimoji="0" lang="en-US" altLang="zh-TW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計算固定的退休金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單純筆試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考試方式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</a:rPr>
                        <a:t>筆試、體能測驗、面試</a:t>
                      </a:r>
                      <a:endParaRPr kumimoji="0" lang="zh-TW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就業考試：常態性公職</a:t>
            </a:r>
            <a:r>
              <a:rPr lang="en-US" altLang="zh-TW" dirty="0" err="1" smtClean="0"/>
              <a:t>vs</a:t>
            </a:r>
            <a:r>
              <a:rPr lang="zh-TW" altLang="en-US" dirty="0" smtClean="0"/>
              <a:t>特考類公職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57158" y="1754524"/>
          <a:ext cx="850423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分類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考試名稱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考試時間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60000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常態性考試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初考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高普考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地方特考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rowSpan="7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特種考試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關務特考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身心障礙特考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一般警察特考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國安局特考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移民特考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司法特考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調查局特考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原住民特考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就業考試：國營事業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507987" y="1714488"/>
          <a:ext cx="8128027" cy="440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55"/>
                <a:gridCol w="5214974"/>
                <a:gridCol w="1500198"/>
              </a:tblGrid>
              <a:tr h="73369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類別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考試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考試時間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733693"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經濟部聯招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中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油</a:t>
                      </a:r>
                      <a:endParaRPr lang="en-US" altLang="zh-TW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通常是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月</a:t>
                      </a:r>
                      <a:endParaRPr lang="en-US" altLang="zh-TW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73369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台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電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3369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台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糖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3369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台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水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3369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其他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郵局、中華電信、台灣菸酒、中鋼、農會</a:t>
                      </a:r>
                      <a:r>
                        <a:rPr lang="en-US" altLang="zh-TW" dirty="0" smtClean="0">
                          <a:solidFill>
                            <a:schemeClr val="tx2"/>
                          </a:solidFill>
                        </a:rPr>
                        <a:t>……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2"/>
                          </a:solidFill>
                        </a:rPr>
                        <a:t>不定期</a:t>
                      </a:r>
                      <a:endParaRPr lang="zh-TW" alt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97B-51E7-4CC9-BF7B-2E7F3BAF3E0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965</TotalTime>
  <Words>3831</Words>
  <Application>Microsoft Office PowerPoint</Application>
  <PresentationFormat>如螢幕大小 (4:3)</PresentationFormat>
  <Paragraphs>1120</Paragraphs>
  <Slides>50</Slides>
  <Notes>20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1" baseType="lpstr">
      <vt:lpstr>市鎮</vt:lpstr>
      <vt:lpstr>產品介紹與認識考科</vt:lpstr>
      <vt:lpstr>內容大綱</vt:lpstr>
      <vt:lpstr>認識三民與同業</vt:lpstr>
      <vt:lpstr>主要競爭對手</vt:lpstr>
      <vt:lpstr>其他競爭同業</vt:lpstr>
      <vt:lpstr>三民產品架構</vt:lpstr>
      <vt:lpstr>就業考試：公職VS國營</vt:lpstr>
      <vt:lpstr>就業考試：常態性公職vs特考類公職</vt:lpstr>
      <vt:lpstr>就業考試：國營事業</vt:lpstr>
      <vt:lpstr>證照考試</vt:lpstr>
      <vt:lpstr>整年度考試表</vt:lpstr>
      <vt:lpstr>三民課程類型</vt:lpstr>
      <vt:lpstr>課程架構</vt:lpstr>
      <vt:lpstr>上課方式比較</vt:lpstr>
      <vt:lpstr>學收表名詞通則解釋</vt:lpstr>
      <vt:lpstr>學收表名詞解釋</vt:lpstr>
      <vt:lpstr>學收表名詞解釋</vt:lpstr>
      <vt:lpstr>考試資格</vt:lpstr>
      <vt:lpstr>等別說明</vt:lpstr>
      <vt:lpstr>就業考試：公職</vt:lpstr>
      <vt:lpstr>就業考試：國營事業</vt:lpstr>
      <vt:lpstr>補充：台灣各級學校</vt:lpstr>
      <vt:lpstr>證照考試</vt:lpstr>
      <vt:lpstr>考試類組介紹</vt:lpstr>
      <vt:lpstr>常態性公職：行政類科</vt:lpstr>
      <vt:lpstr>常態性公職：商管類科</vt:lpstr>
      <vt:lpstr>常態性公職：法學及其他類科</vt:lpstr>
      <vt:lpstr>常態性公職：技術類科</vt:lpstr>
      <vt:lpstr>考試科目符號標記說明</vt:lpstr>
      <vt:lpstr>考試科目介紹</vt:lpstr>
      <vt:lpstr>不同等別考科名稱差異</vt:lpstr>
      <vt:lpstr>常態性公職：共同科目</vt:lpstr>
      <vt:lpstr>常態性公職：行政類專業科目</vt:lpstr>
      <vt:lpstr>常態性公職：商管類專業科目</vt:lpstr>
      <vt:lpstr>常態性公職：法學及其他類科專業科目</vt:lpstr>
      <vt:lpstr>常態性公職：技術類專業科目</vt:lpstr>
      <vt:lpstr>特考類公職：警察、移民行政與司法特考</vt:lpstr>
      <vt:lpstr>國營事業</vt:lpstr>
      <vt:lpstr>專技證照</vt:lpstr>
      <vt:lpstr>投考組合</vt:lpstr>
      <vt:lpstr>地政士系列</vt:lpstr>
      <vt:lpstr>記帳士系列</vt:lpstr>
      <vt:lpstr>銀行金融系列</vt:lpstr>
      <vt:lpstr>科目反推投考組合：重要學科</vt:lpstr>
      <vt:lpstr>科目反推投考組合：重要法科</vt:lpstr>
      <vt:lpstr>各科師資名單</vt:lpstr>
      <vt:lpstr>學科師資名單：公職</vt:lpstr>
      <vt:lpstr>學科師資名單：國營＆證照</vt:lpstr>
      <vt:lpstr>法科師資名單：公職</vt:lpstr>
      <vt:lpstr>法科師資名單：國營＆證照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產品介紹與認識考科</dc:title>
  <dc:creator>user</dc:creator>
  <cp:lastModifiedBy>Arthur</cp:lastModifiedBy>
  <cp:revision>263</cp:revision>
  <dcterms:created xsi:type="dcterms:W3CDTF">2023-08-22T05:38:04Z</dcterms:created>
  <dcterms:modified xsi:type="dcterms:W3CDTF">2023-09-05T01:40:39Z</dcterms:modified>
</cp:coreProperties>
</file>