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r:id="rId10" roundtripDataSignature="AMtx7mgFfCq9QZURRDKEAkJBjvc5Vi1g7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F85EEDB-05C3-426A-AB48-1C4F58F66FFF}">
  <a:tblStyle styleId="{DF85EEDB-05C3-426A-AB48-1C4F58F66FF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fill>
          <a:solidFill>
            <a:srgbClr val="CFD7E7"/>
          </a:solidFill>
        </a:fill>
      </a:tcStyle>
    </a:band1H>
    <a:band2H>
      <a:tcTxStyle/>
    </a:band2H>
    <a:band1V>
      <a:tcTxStyle/>
      <a:tcStyle>
        <a:fill>
          <a:solidFill>
            <a:srgbClr val="CFD7E7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zh-TW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只有標題" type="titleOnly">
  <p:cSld name="TITLE_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623392" y="0"/>
            <a:ext cx="10972800" cy="908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0" type="dt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1" type="ftr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2" type="sldNum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直排文字" type="vertTx">
  <p:cSld name="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>
            <a:off x="623392" y="0"/>
            <a:ext cx="10972800" cy="908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3595291" y="-1860943"/>
            <a:ext cx="5001419" cy="109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直排標題及文字" type="vertTitleAndTx">
  <p:cSld name="VERTICAL_TITLE_AND_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>
            <p:ph type="title"/>
          </p:nvPr>
        </p:nvSpPr>
        <p:spPr>
          <a:xfrm rot="5400000">
            <a:off x="7285037" y="1828804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" type="body"/>
          </p:nvPr>
        </p:nvSpPr>
        <p:spPr>
          <a:xfrm rot="5400000">
            <a:off x="1697037" y="-812797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5"/>
          <p:cNvSpPr txBox="1"/>
          <p:nvPr>
            <p:ph idx="10" type="dt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5"/>
          <p:cNvSpPr txBox="1"/>
          <p:nvPr>
            <p:ph idx="11" type="ftr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5"/>
          <p:cNvSpPr txBox="1"/>
          <p:nvPr>
            <p:ph idx="12" type="sldNum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物件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type="title"/>
          </p:nvPr>
        </p:nvSpPr>
        <p:spPr>
          <a:xfrm>
            <a:off x="623392" y="78976"/>
            <a:ext cx="10972800" cy="829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" type="body"/>
          </p:nvPr>
        </p:nvSpPr>
        <p:spPr>
          <a:xfrm>
            <a:off x="609600" y="1124747"/>
            <a:ext cx="10972800" cy="5001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0" type="dt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1" type="ftr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投影片" type="title">
  <p:cSld name="TITLE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ctrTitle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7"/>
          <p:cNvSpPr txBox="1"/>
          <p:nvPr>
            <p:ph idx="1" type="subTitle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42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0" type="dt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1" type="ftr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區段標題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  <a:defRPr b="1" sz="3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1" type="body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270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0" type="dt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兩項物件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623392" y="0"/>
            <a:ext cx="10972800" cy="908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2pPr>
            <a:lvl3pPr indent="-323850" lvl="2" marL="1371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3pPr>
            <a:lvl4pPr indent="-314325" lvl="3" marL="18288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–"/>
              <a:defRPr sz="1350"/>
            </a:lvl4pPr>
            <a:lvl5pPr indent="-314325" lvl="4" marL="22860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»"/>
              <a:defRPr sz="1350"/>
            </a:lvl5pPr>
            <a:lvl6pPr indent="-314325" lvl="5" marL="2743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6pPr>
            <a:lvl7pPr indent="-314325" lvl="6" marL="32004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7pPr>
            <a:lvl8pPr indent="-314325" lvl="7" marL="3657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8pPr>
            <a:lvl9pPr indent="-314325" lvl="8" marL="41148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2pPr>
            <a:lvl3pPr indent="-323850" lvl="2" marL="1371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3pPr>
            <a:lvl4pPr indent="-314325" lvl="3" marL="18288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–"/>
              <a:defRPr sz="1350"/>
            </a:lvl4pPr>
            <a:lvl5pPr indent="-314325" lvl="4" marL="22860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»"/>
              <a:defRPr sz="1350"/>
            </a:lvl5pPr>
            <a:lvl6pPr indent="-314325" lvl="5" marL="2743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6pPr>
            <a:lvl7pPr indent="-314325" lvl="6" marL="32004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7pPr>
            <a:lvl8pPr indent="-314325" lvl="7" marL="3657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8pPr>
            <a:lvl9pPr indent="-314325" lvl="8" marL="41148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9pPr>
          </a:lstStyle>
          <a:p/>
        </p:txBody>
      </p:sp>
      <p:sp>
        <p:nvSpPr>
          <p:cNvPr id="44" name="Google Shape;44;p9"/>
          <p:cNvSpPr txBox="1"/>
          <p:nvPr>
            <p:ph idx="10" type="dt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9"/>
          <p:cNvSpPr txBox="1"/>
          <p:nvPr>
            <p:ph idx="11" type="ftr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2" type="sldNum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對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/>
          <p:nvPr>
            <p:ph type="title"/>
          </p:nvPr>
        </p:nvSpPr>
        <p:spPr>
          <a:xfrm>
            <a:off x="623392" y="0"/>
            <a:ext cx="10972800" cy="908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0" name="Google Shape;50;p10"/>
          <p:cNvSpPr txBox="1"/>
          <p:nvPr>
            <p:ph idx="2" type="body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indent="-32385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–"/>
              <a:defRPr sz="1500"/>
            </a:lvl2pPr>
            <a:lvl3pPr indent="-314325" lvl="2" marL="1371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3pPr>
            <a:lvl4pPr indent="-304800" lvl="3" marL="1828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 sz="1200"/>
            </a:lvl4pPr>
            <a:lvl5pPr indent="-304800" lvl="4" marL="22860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»"/>
              <a:defRPr sz="1200"/>
            </a:lvl5pPr>
            <a:lvl6pPr indent="-304800" lvl="5" marL="27432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6pPr>
            <a:lvl7pPr indent="-304800" lvl="6" marL="3200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7pPr>
            <a:lvl8pPr indent="-304800" lvl="7" marL="3657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8pPr>
            <a:lvl9pPr indent="-304800" lvl="8" marL="411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9pPr>
          </a:lstStyle>
          <a:p/>
        </p:txBody>
      </p:sp>
      <p:sp>
        <p:nvSpPr>
          <p:cNvPr id="51" name="Google Shape;51;p10"/>
          <p:cNvSpPr txBox="1"/>
          <p:nvPr>
            <p:ph idx="3" type="body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2" name="Google Shape;52;p10"/>
          <p:cNvSpPr txBox="1"/>
          <p:nvPr>
            <p:ph idx="4" type="body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indent="-32385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–"/>
              <a:defRPr sz="1500"/>
            </a:lvl2pPr>
            <a:lvl3pPr indent="-314325" lvl="2" marL="1371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3pPr>
            <a:lvl4pPr indent="-304800" lvl="3" marL="1828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 sz="1200"/>
            </a:lvl4pPr>
            <a:lvl5pPr indent="-304800" lvl="4" marL="22860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»"/>
              <a:defRPr sz="1200"/>
            </a:lvl5pPr>
            <a:lvl6pPr indent="-304800" lvl="5" marL="27432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6pPr>
            <a:lvl7pPr indent="-304800" lvl="6" marL="3200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7pPr>
            <a:lvl8pPr indent="-304800" lvl="7" marL="3657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8pPr>
            <a:lvl9pPr indent="-304800" lvl="8" marL="411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9pPr>
          </a:lstStyle>
          <a:p/>
        </p:txBody>
      </p:sp>
      <p:sp>
        <p:nvSpPr>
          <p:cNvPr id="53" name="Google Shape;53;p10"/>
          <p:cNvSpPr txBox="1"/>
          <p:nvPr>
            <p:ph idx="10" type="dt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0"/>
          <p:cNvSpPr txBox="1"/>
          <p:nvPr>
            <p:ph idx="11" type="ftr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0"/>
          <p:cNvSpPr txBox="1"/>
          <p:nvPr>
            <p:ph idx="12" type="sldNum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/>
          <p:nvPr>
            <p:ph idx="10" type="dt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1"/>
          <p:cNvSpPr txBox="1"/>
          <p:nvPr>
            <p:ph idx="11" type="ftr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內容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type="title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Calibri"/>
              <a:buNone/>
              <a:defRPr b="1" sz="1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1" type="body"/>
          </p:nvPr>
        </p:nvSpPr>
        <p:spPr>
          <a:xfrm>
            <a:off x="4766733" y="273053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–"/>
              <a:defRPr sz="21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–"/>
              <a:defRPr sz="1500"/>
            </a:lvl4pPr>
            <a:lvl5pPr indent="-323850" lvl="4" marL="22860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»"/>
              <a:defRPr sz="1500"/>
            </a:lvl5pPr>
            <a:lvl6pPr indent="-323850" lvl="5" marL="2743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3" name="Google Shape;63;p12"/>
          <p:cNvSpPr txBox="1"/>
          <p:nvPr>
            <p:ph idx="2" type="body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1pPr>
            <a:lvl2pPr indent="-228600" lvl="1" marL="914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2pPr>
            <a:lvl3pPr indent="-228600" lvl="2" marL="1371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3pPr>
            <a:lvl4pPr indent="-228600" lvl="3" marL="18288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4pPr>
            <a:lvl5pPr indent="-228600" lvl="4" marL="22860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5pPr>
            <a:lvl6pPr indent="-228600" lvl="5" marL="27432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6pPr>
            <a:lvl7pPr indent="-228600" lvl="6" marL="32004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7pPr>
            <a:lvl8pPr indent="-228600" lvl="7" marL="3657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8pPr>
            <a:lvl9pPr indent="-228600" lvl="8" marL="41148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9pPr>
          </a:lstStyle>
          <a:p/>
        </p:txBody>
      </p:sp>
      <p:sp>
        <p:nvSpPr>
          <p:cNvPr id="64" name="Google Shape;64;p12"/>
          <p:cNvSpPr txBox="1"/>
          <p:nvPr>
            <p:ph idx="10" type="dt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2"/>
          <p:cNvSpPr txBox="1"/>
          <p:nvPr>
            <p:ph idx="11" type="ftr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2" type="sldNum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圖片" type="picTx">
  <p:cSld name="PICTURE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Calibri"/>
              <a:buNone/>
              <a:defRPr b="1" sz="1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3"/>
          <p:cNvSpPr/>
          <p:nvPr>
            <p:ph idx="2" type="pic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1pPr>
            <a:lvl2pPr indent="-228600" lvl="1" marL="914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2pPr>
            <a:lvl3pPr indent="-228600" lvl="2" marL="1371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3pPr>
            <a:lvl4pPr indent="-228600" lvl="3" marL="18288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4pPr>
            <a:lvl5pPr indent="-228600" lvl="4" marL="22860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5pPr>
            <a:lvl6pPr indent="-228600" lvl="5" marL="27432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6pPr>
            <a:lvl7pPr indent="-228600" lvl="6" marL="32004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7pPr>
            <a:lvl8pPr indent="-228600" lvl="7" marL="3657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8pPr>
            <a:lvl9pPr indent="-228600" lvl="8" marL="41148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/>
          <p:nvPr/>
        </p:nvSpPr>
        <p:spPr>
          <a:xfrm>
            <a:off x="0" y="72008"/>
            <a:ext cx="12192000" cy="90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4"/>
          <p:cNvSpPr txBox="1"/>
          <p:nvPr>
            <p:ph type="title"/>
          </p:nvPr>
        </p:nvSpPr>
        <p:spPr>
          <a:xfrm>
            <a:off x="623392" y="0"/>
            <a:ext cx="10972800" cy="908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4"/>
          <p:cNvSpPr txBox="1"/>
          <p:nvPr>
            <p:ph idx="1" type="body"/>
          </p:nvPr>
        </p:nvSpPr>
        <p:spPr>
          <a:xfrm>
            <a:off x="609600" y="1124747"/>
            <a:ext cx="10972800" cy="5001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195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4"/>
          <p:cNvSpPr txBox="1"/>
          <p:nvPr>
            <p:ph idx="10" type="dt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4"/>
          <p:cNvSpPr txBox="1"/>
          <p:nvPr>
            <p:ph idx="11" type="ftr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4"/>
          <p:cNvSpPr txBox="1"/>
          <p:nvPr>
            <p:ph idx="12" type="sldNum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16" name="Google Shape;16;p4"/>
          <p:cNvPicPr preferRelativeResize="0"/>
          <p:nvPr/>
        </p:nvPicPr>
        <p:blipFill rotWithShape="1">
          <a:blip r:embed="rId1">
            <a:alphaModFix/>
          </a:blip>
          <a:srcRect b="2749" l="13903" r="51641" t="71000"/>
          <a:stretch/>
        </p:blipFill>
        <p:spPr>
          <a:xfrm>
            <a:off x="11156314" y="-27384"/>
            <a:ext cx="988358" cy="117661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"/>
          <p:cNvSpPr/>
          <p:nvPr/>
        </p:nvSpPr>
        <p:spPr>
          <a:xfrm>
            <a:off x="3923789" y="5362575"/>
            <a:ext cx="5089934" cy="64294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5316831" y="1558501"/>
            <a:ext cx="910800" cy="4287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持續成長</a:t>
            </a:r>
            <a:endParaRPr/>
          </a:p>
        </p:txBody>
      </p:sp>
      <p:sp>
        <p:nvSpPr>
          <p:cNvPr id="93" name="Google Shape;93;p1"/>
          <p:cNvSpPr/>
          <p:nvPr/>
        </p:nvSpPr>
        <p:spPr>
          <a:xfrm>
            <a:off x="4673889" y="2255022"/>
            <a:ext cx="910835" cy="42862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短期目標</a:t>
            </a:r>
            <a:endParaRPr/>
          </a:p>
        </p:txBody>
      </p:sp>
      <p:sp>
        <p:nvSpPr>
          <p:cNvPr id="94" name="Google Shape;94;p1"/>
          <p:cNvSpPr/>
          <p:nvPr/>
        </p:nvSpPr>
        <p:spPr>
          <a:xfrm>
            <a:off x="5852616" y="2255022"/>
            <a:ext cx="910835" cy="42862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長期發展</a:t>
            </a:r>
            <a:endParaRPr/>
          </a:p>
        </p:txBody>
      </p:sp>
      <p:sp>
        <p:nvSpPr>
          <p:cNvPr id="95" name="Google Shape;95;p1"/>
          <p:cNvSpPr/>
          <p:nvPr/>
        </p:nvSpPr>
        <p:spPr>
          <a:xfrm>
            <a:off x="7513549" y="1558501"/>
            <a:ext cx="910800" cy="4287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穩定獲利</a:t>
            </a:r>
            <a:endParaRPr/>
          </a:p>
        </p:txBody>
      </p:sp>
      <p:sp>
        <p:nvSpPr>
          <p:cNvPr id="96" name="Google Shape;96;p1"/>
          <p:cNvSpPr/>
          <p:nvPr/>
        </p:nvSpPr>
        <p:spPr>
          <a:xfrm>
            <a:off x="7084921" y="2255022"/>
            <a:ext cx="910835" cy="42862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業務效率</a:t>
            </a:r>
            <a:endParaRPr/>
          </a:p>
        </p:txBody>
      </p:sp>
      <p:sp>
        <p:nvSpPr>
          <p:cNvPr id="97" name="Google Shape;97;p1"/>
          <p:cNvSpPr/>
          <p:nvPr/>
        </p:nvSpPr>
        <p:spPr>
          <a:xfrm>
            <a:off x="8102913" y="2255022"/>
            <a:ext cx="910835" cy="42862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成本控制</a:t>
            </a:r>
            <a:endParaRPr/>
          </a:p>
        </p:txBody>
      </p:sp>
      <p:cxnSp>
        <p:nvCxnSpPr>
          <p:cNvPr id="98" name="Google Shape;98;p1"/>
          <p:cNvCxnSpPr>
            <a:stCxn id="93" idx="0"/>
            <a:endCxn id="92" idx="2"/>
          </p:cNvCxnSpPr>
          <p:nvPr/>
        </p:nvCxnSpPr>
        <p:spPr>
          <a:xfrm rot="-5400000">
            <a:off x="5316807" y="1799622"/>
            <a:ext cx="267900" cy="642900"/>
          </a:xfrm>
          <a:prstGeom prst="curvedConnector3">
            <a:avLst>
              <a:gd fmla="val 49999" name="adj1"/>
            </a:avLst>
          </a:prstGeom>
          <a:noFill/>
          <a:ln cap="flat" cmpd="sng" w="2857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99" name="Google Shape;99;p1"/>
          <p:cNvCxnSpPr>
            <a:stCxn id="94" idx="0"/>
            <a:endCxn id="92" idx="2"/>
          </p:cNvCxnSpPr>
          <p:nvPr/>
        </p:nvCxnSpPr>
        <p:spPr>
          <a:xfrm flipH="1" rot="5400000">
            <a:off x="5906184" y="1853172"/>
            <a:ext cx="267900" cy="535800"/>
          </a:xfrm>
          <a:prstGeom prst="curvedConnector3">
            <a:avLst>
              <a:gd fmla="val 49998" name="adj1"/>
            </a:avLst>
          </a:prstGeom>
          <a:noFill/>
          <a:ln cap="flat" cmpd="sng" w="2857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00" name="Google Shape;100;p1"/>
          <p:cNvCxnSpPr>
            <a:stCxn id="96" idx="0"/>
            <a:endCxn id="95" idx="2"/>
          </p:cNvCxnSpPr>
          <p:nvPr/>
        </p:nvCxnSpPr>
        <p:spPr>
          <a:xfrm rot="-5400000">
            <a:off x="7620739" y="1906722"/>
            <a:ext cx="267900" cy="428700"/>
          </a:xfrm>
          <a:prstGeom prst="curvedConnector3">
            <a:avLst>
              <a:gd fmla="val 49999" name="adj1"/>
            </a:avLst>
          </a:prstGeom>
          <a:noFill/>
          <a:ln cap="flat" cmpd="sng" w="2857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01" name="Google Shape;101;p1"/>
          <p:cNvCxnSpPr>
            <a:stCxn id="97" idx="0"/>
            <a:endCxn id="95" idx="2"/>
          </p:cNvCxnSpPr>
          <p:nvPr/>
        </p:nvCxnSpPr>
        <p:spPr>
          <a:xfrm flipH="1" rot="5400000">
            <a:off x="8129631" y="1826322"/>
            <a:ext cx="267900" cy="589500"/>
          </a:xfrm>
          <a:prstGeom prst="curvedConnector3">
            <a:avLst>
              <a:gd fmla="val 49999" name="adj1"/>
            </a:avLst>
          </a:prstGeom>
          <a:noFill/>
          <a:ln cap="flat" cmpd="sng" w="2857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02" name="Google Shape;102;p1"/>
          <p:cNvSpPr/>
          <p:nvPr/>
        </p:nvSpPr>
        <p:spPr>
          <a:xfrm>
            <a:off x="4245261" y="3112278"/>
            <a:ext cx="910835" cy="42862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品牌認同</a:t>
            </a:r>
            <a:endParaRPr/>
          </a:p>
        </p:txBody>
      </p:sp>
      <p:sp>
        <p:nvSpPr>
          <p:cNvPr id="103" name="Google Shape;103;p1"/>
          <p:cNvSpPr/>
          <p:nvPr/>
        </p:nvSpPr>
        <p:spPr>
          <a:xfrm>
            <a:off x="5370409" y="3112278"/>
            <a:ext cx="910835" cy="42862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客戶滿意</a:t>
            </a:r>
            <a:endParaRPr/>
          </a:p>
        </p:txBody>
      </p:sp>
      <p:cxnSp>
        <p:nvCxnSpPr>
          <p:cNvPr id="104" name="Google Shape;104;p1"/>
          <p:cNvCxnSpPr>
            <a:stCxn id="102" idx="0"/>
            <a:endCxn id="93" idx="2"/>
          </p:cNvCxnSpPr>
          <p:nvPr/>
        </p:nvCxnSpPr>
        <p:spPr>
          <a:xfrm rot="-5400000">
            <a:off x="4700678" y="2683578"/>
            <a:ext cx="428700" cy="428700"/>
          </a:xfrm>
          <a:prstGeom prst="curvedConnector3">
            <a:avLst>
              <a:gd fmla="val 49992" name="adj1"/>
            </a:avLst>
          </a:prstGeom>
          <a:noFill/>
          <a:ln cap="flat" cmpd="sng" w="2857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05" name="Google Shape;105;p1"/>
          <p:cNvCxnSpPr>
            <a:stCxn id="103" idx="0"/>
            <a:endCxn id="94" idx="2"/>
          </p:cNvCxnSpPr>
          <p:nvPr/>
        </p:nvCxnSpPr>
        <p:spPr>
          <a:xfrm rot="-5400000">
            <a:off x="5852526" y="2656878"/>
            <a:ext cx="428700" cy="482100"/>
          </a:xfrm>
          <a:prstGeom prst="curvedConnector3">
            <a:avLst>
              <a:gd fmla="val 49991" name="adj1"/>
            </a:avLst>
          </a:prstGeom>
          <a:noFill/>
          <a:ln cap="flat" cmpd="sng" w="2857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06" name="Google Shape;106;p1"/>
          <p:cNvSpPr/>
          <p:nvPr/>
        </p:nvSpPr>
        <p:spPr>
          <a:xfrm>
            <a:off x="5370409" y="4291005"/>
            <a:ext cx="910835" cy="42862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客戶服務</a:t>
            </a:r>
            <a:endParaRPr/>
          </a:p>
        </p:txBody>
      </p:sp>
      <p:sp>
        <p:nvSpPr>
          <p:cNvPr id="107" name="Google Shape;107;p1"/>
          <p:cNvSpPr/>
          <p:nvPr/>
        </p:nvSpPr>
        <p:spPr>
          <a:xfrm>
            <a:off x="4245261" y="4291005"/>
            <a:ext cx="910835" cy="42862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業務執行</a:t>
            </a:r>
            <a:endParaRPr/>
          </a:p>
        </p:txBody>
      </p:sp>
      <p:cxnSp>
        <p:nvCxnSpPr>
          <p:cNvPr id="108" name="Google Shape;108;p1"/>
          <p:cNvCxnSpPr>
            <a:stCxn id="107" idx="0"/>
            <a:endCxn id="102" idx="2"/>
          </p:cNvCxnSpPr>
          <p:nvPr/>
        </p:nvCxnSpPr>
        <p:spPr>
          <a:xfrm rot="-5400000">
            <a:off x="4325978" y="3915705"/>
            <a:ext cx="750000" cy="600"/>
          </a:xfrm>
          <a:prstGeom prst="curvedConnector3">
            <a:avLst>
              <a:gd fmla="val 49927" name="adj1"/>
            </a:avLst>
          </a:prstGeom>
          <a:noFill/>
          <a:ln cap="flat" cmpd="sng" w="2857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09" name="Google Shape;109;p1"/>
          <p:cNvSpPr/>
          <p:nvPr/>
        </p:nvSpPr>
        <p:spPr>
          <a:xfrm>
            <a:off x="7620706" y="4291005"/>
            <a:ext cx="910835" cy="42862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管理效率</a:t>
            </a:r>
            <a:endParaRPr/>
          </a:p>
        </p:txBody>
      </p:sp>
      <p:sp>
        <p:nvSpPr>
          <p:cNvPr id="110" name="Google Shape;110;p1"/>
          <p:cNvSpPr/>
          <p:nvPr/>
        </p:nvSpPr>
        <p:spPr>
          <a:xfrm>
            <a:off x="6495558" y="4291005"/>
            <a:ext cx="910835" cy="42862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產品開發</a:t>
            </a:r>
            <a:endParaRPr/>
          </a:p>
        </p:txBody>
      </p:sp>
      <p:sp>
        <p:nvSpPr>
          <p:cNvPr id="111" name="Google Shape;111;p1"/>
          <p:cNvSpPr/>
          <p:nvPr/>
        </p:nvSpPr>
        <p:spPr>
          <a:xfrm>
            <a:off x="5022149" y="5469732"/>
            <a:ext cx="910800" cy="4287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業務能力</a:t>
            </a:r>
            <a:endParaRPr/>
          </a:p>
        </p:txBody>
      </p:sp>
      <p:sp>
        <p:nvSpPr>
          <p:cNvPr id="112" name="Google Shape;112;p1"/>
          <p:cNvSpPr/>
          <p:nvPr/>
        </p:nvSpPr>
        <p:spPr>
          <a:xfrm>
            <a:off x="6013351" y="5469732"/>
            <a:ext cx="910835" cy="42862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團隊精神</a:t>
            </a:r>
            <a:endParaRPr/>
          </a:p>
        </p:txBody>
      </p:sp>
      <p:sp>
        <p:nvSpPr>
          <p:cNvPr id="113" name="Google Shape;113;p1"/>
          <p:cNvSpPr/>
          <p:nvPr/>
        </p:nvSpPr>
        <p:spPr>
          <a:xfrm>
            <a:off x="7995756" y="5469732"/>
            <a:ext cx="910835" cy="42862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企業文化</a:t>
            </a:r>
            <a:endParaRPr/>
          </a:p>
        </p:txBody>
      </p:sp>
      <p:sp>
        <p:nvSpPr>
          <p:cNvPr id="114" name="Google Shape;114;p1"/>
          <p:cNvSpPr/>
          <p:nvPr/>
        </p:nvSpPr>
        <p:spPr>
          <a:xfrm>
            <a:off x="7004554" y="5469732"/>
            <a:ext cx="910800" cy="4287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人才培育</a:t>
            </a:r>
            <a:endParaRPr/>
          </a:p>
        </p:txBody>
      </p:sp>
      <p:cxnSp>
        <p:nvCxnSpPr>
          <p:cNvPr id="115" name="Google Shape;115;p1"/>
          <p:cNvCxnSpPr>
            <a:stCxn id="91" idx="0"/>
            <a:endCxn id="107" idx="2"/>
          </p:cNvCxnSpPr>
          <p:nvPr/>
        </p:nvCxnSpPr>
        <p:spPr>
          <a:xfrm flipH="1" rot="5400000">
            <a:off x="5263206" y="4157025"/>
            <a:ext cx="642900" cy="1768200"/>
          </a:xfrm>
          <a:prstGeom prst="curvedConnector3">
            <a:avLst>
              <a:gd fmla="val 50003" name="adj1"/>
            </a:avLst>
          </a:prstGeom>
          <a:noFill/>
          <a:ln cap="flat" cmpd="sng" w="2857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16" name="Google Shape;116;p1"/>
          <p:cNvCxnSpPr>
            <a:stCxn id="109" idx="0"/>
            <a:endCxn id="97" idx="2"/>
          </p:cNvCxnSpPr>
          <p:nvPr/>
        </p:nvCxnSpPr>
        <p:spPr>
          <a:xfrm rot="-5400000">
            <a:off x="7513474" y="3246255"/>
            <a:ext cx="1607400" cy="482100"/>
          </a:xfrm>
          <a:prstGeom prst="curvedConnector3">
            <a:avLst>
              <a:gd fmla="val 49999" name="adj1"/>
            </a:avLst>
          </a:prstGeom>
          <a:noFill/>
          <a:ln cap="flat" cmpd="sng" w="2857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17" name="Google Shape;117;p1"/>
          <p:cNvCxnSpPr>
            <a:stCxn id="109" idx="0"/>
            <a:endCxn id="96" idx="2"/>
          </p:cNvCxnSpPr>
          <p:nvPr/>
        </p:nvCxnSpPr>
        <p:spPr>
          <a:xfrm flipH="1" rot="5400000">
            <a:off x="7004524" y="3219405"/>
            <a:ext cx="1607400" cy="535800"/>
          </a:xfrm>
          <a:prstGeom prst="curvedConnector3">
            <a:avLst>
              <a:gd fmla="val 49999" name="adj1"/>
            </a:avLst>
          </a:prstGeom>
          <a:noFill/>
          <a:ln cap="flat" cmpd="sng" w="2857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18" name="Google Shape;118;p1"/>
          <p:cNvSpPr/>
          <p:nvPr/>
        </p:nvSpPr>
        <p:spPr>
          <a:xfrm>
            <a:off x="4030947" y="5469732"/>
            <a:ext cx="910835" cy="42862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服務能力</a:t>
            </a:r>
            <a:endParaRPr/>
          </a:p>
        </p:txBody>
      </p:sp>
      <p:cxnSp>
        <p:nvCxnSpPr>
          <p:cNvPr id="119" name="Google Shape;119;p1"/>
          <p:cNvCxnSpPr>
            <a:stCxn id="107" idx="0"/>
            <a:endCxn id="103" idx="2"/>
          </p:cNvCxnSpPr>
          <p:nvPr/>
        </p:nvCxnSpPr>
        <p:spPr>
          <a:xfrm rot="-5400000">
            <a:off x="4888178" y="3353505"/>
            <a:ext cx="750000" cy="1125000"/>
          </a:xfrm>
          <a:prstGeom prst="curvedConnector3">
            <a:avLst>
              <a:gd fmla="val 50006" name="adj1"/>
            </a:avLst>
          </a:prstGeom>
          <a:noFill/>
          <a:ln cap="flat" cmpd="sng" w="2857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20" name="Google Shape;120;p1"/>
          <p:cNvCxnSpPr>
            <a:stCxn id="106" idx="0"/>
            <a:endCxn id="103" idx="2"/>
          </p:cNvCxnSpPr>
          <p:nvPr/>
        </p:nvCxnSpPr>
        <p:spPr>
          <a:xfrm rot="-5400000">
            <a:off x="5451126" y="3915705"/>
            <a:ext cx="750000" cy="600"/>
          </a:xfrm>
          <a:prstGeom prst="curvedConnector3">
            <a:avLst>
              <a:gd fmla="val 49927" name="adj1"/>
            </a:avLst>
          </a:prstGeom>
          <a:noFill/>
          <a:ln cap="flat" cmpd="sng" w="2857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21" name="Google Shape;121;p1"/>
          <p:cNvCxnSpPr>
            <a:stCxn id="91" idx="0"/>
            <a:endCxn id="106" idx="2"/>
          </p:cNvCxnSpPr>
          <p:nvPr/>
        </p:nvCxnSpPr>
        <p:spPr>
          <a:xfrm flipH="1" rot="5400000">
            <a:off x="5825856" y="4719675"/>
            <a:ext cx="642900" cy="642900"/>
          </a:xfrm>
          <a:prstGeom prst="curvedConnector3">
            <a:avLst>
              <a:gd fmla="val 50003" name="adj1"/>
            </a:avLst>
          </a:prstGeom>
          <a:noFill/>
          <a:ln cap="flat" cmpd="sng" w="2857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22" name="Google Shape;122;p1"/>
          <p:cNvSpPr/>
          <p:nvPr/>
        </p:nvSpPr>
        <p:spPr>
          <a:xfrm>
            <a:off x="6495558" y="3112278"/>
            <a:ext cx="910835" cy="42862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市場擴展</a:t>
            </a:r>
            <a:endParaRPr/>
          </a:p>
        </p:txBody>
      </p:sp>
      <p:cxnSp>
        <p:nvCxnSpPr>
          <p:cNvPr id="123" name="Google Shape;123;p1"/>
          <p:cNvCxnSpPr>
            <a:stCxn id="110" idx="0"/>
            <a:endCxn id="122" idx="2"/>
          </p:cNvCxnSpPr>
          <p:nvPr/>
        </p:nvCxnSpPr>
        <p:spPr>
          <a:xfrm rot="-5400000">
            <a:off x="6576275" y="3915705"/>
            <a:ext cx="750000" cy="600"/>
          </a:xfrm>
          <a:prstGeom prst="curvedConnector3">
            <a:avLst>
              <a:gd fmla="val 49927" name="adj1"/>
            </a:avLst>
          </a:prstGeom>
          <a:noFill/>
          <a:ln cap="flat" cmpd="sng" w="2857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24" name="Google Shape;124;p1"/>
          <p:cNvCxnSpPr>
            <a:stCxn id="122" idx="0"/>
            <a:endCxn id="94" idx="2"/>
          </p:cNvCxnSpPr>
          <p:nvPr/>
        </p:nvCxnSpPr>
        <p:spPr>
          <a:xfrm flipH="1" rot="5400000">
            <a:off x="6415175" y="2576478"/>
            <a:ext cx="428700" cy="642900"/>
          </a:xfrm>
          <a:prstGeom prst="curvedConnector3">
            <a:avLst>
              <a:gd fmla="val 49992" name="adj1"/>
            </a:avLst>
          </a:prstGeom>
          <a:noFill/>
          <a:ln cap="flat" cmpd="sng" w="2857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25" name="Google Shape;125;p1"/>
          <p:cNvCxnSpPr>
            <a:stCxn id="103" idx="0"/>
            <a:endCxn id="93" idx="2"/>
          </p:cNvCxnSpPr>
          <p:nvPr/>
        </p:nvCxnSpPr>
        <p:spPr>
          <a:xfrm flipH="1" rot="5400000">
            <a:off x="5263176" y="2549628"/>
            <a:ext cx="428700" cy="696600"/>
          </a:xfrm>
          <a:prstGeom prst="curvedConnector3">
            <a:avLst>
              <a:gd fmla="val 49991" name="adj1"/>
            </a:avLst>
          </a:prstGeom>
          <a:noFill/>
          <a:ln cap="flat" cmpd="sng" w="2857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26" name="Google Shape;126;p1"/>
          <p:cNvCxnSpPr>
            <a:stCxn id="91" idx="0"/>
            <a:endCxn id="110" idx="2"/>
          </p:cNvCxnSpPr>
          <p:nvPr/>
        </p:nvCxnSpPr>
        <p:spPr>
          <a:xfrm rot="-5400000">
            <a:off x="6388356" y="4800075"/>
            <a:ext cx="642900" cy="482100"/>
          </a:xfrm>
          <a:prstGeom prst="curvedConnector3">
            <a:avLst>
              <a:gd fmla="val 50003" name="adj1"/>
            </a:avLst>
          </a:prstGeom>
          <a:noFill/>
          <a:ln cap="flat" cmpd="sng" w="2857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27" name="Google Shape;127;p1"/>
          <p:cNvCxnSpPr>
            <a:stCxn id="91" idx="0"/>
            <a:endCxn id="109" idx="2"/>
          </p:cNvCxnSpPr>
          <p:nvPr/>
        </p:nvCxnSpPr>
        <p:spPr>
          <a:xfrm rot="-5400000">
            <a:off x="6951006" y="4237425"/>
            <a:ext cx="642900" cy="1607400"/>
          </a:xfrm>
          <a:prstGeom prst="curvedConnector3">
            <a:avLst>
              <a:gd fmla="val 50003" name="adj1"/>
            </a:avLst>
          </a:prstGeom>
          <a:noFill/>
          <a:ln cap="flat" cmpd="sng" w="2857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28" name="Google Shape;128;p1"/>
          <p:cNvCxnSpPr>
            <a:stCxn id="107" idx="0"/>
            <a:endCxn id="122" idx="2"/>
          </p:cNvCxnSpPr>
          <p:nvPr/>
        </p:nvCxnSpPr>
        <p:spPr>
          <a:xfrm rot="-5400000">
            <a:off x="5450828" y="2790855"/>
            <a:ext cx="750000" cy="2250300"/>
          </a:xfrm>
          <a:prstGeom prst="curvedConnector3">
            <a:avLst>
              <a:gd fmla="val 50006" name="adj1"/>
            </a:avLst>
          </a:prstGeom>
          <a:noFill/>
          <a:ln cap="flat" cmpd="sng" w="2857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29" name="Google Shape;129;p1"/>
          <p:cNvCxnSpPr>
            <a:stCxn id="106" idx="0"/>
            <a:endCxn id="122" idx="2"/>
          </p:cNvCxnSpPr>
          <p:nvPr/>
        </p:nvCxnSpPr>
        <p:spPr>
          <a:xfrm rot="-5400000">
            <a:off x="6013326" y="3353505"/>
            <a:ext cx="750000" cy="1125000"/>
          </a:xfrm>
          <a:prstGeom prst="curvedConnector3">
            <a:avLst>
              <a:gd fmla="val 50006" name="adj1"/>
            </a:avLst>
          </a:prstGeom>
          <a:noFill/>
          <a:ln cap="flat" cmpd="sng" w="2857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30" name="Google Shape;130;p1"/>
          <p:cNvCxnSpPr>
            <a:stCxn id="96" idx="0"/>
            <a:endCxn id="92" idx="2"/>
          </p:cNvCxnSpPr>
          <p:nvPr/>
        </p:nvCxnSpPr>
        <p:spPr>
          <a:xfrm flipH="1" rot="5400000">
            <a:off x="6522289" y="1236972"/>
            <a:ext cx="267900" cy="1768200"/>
          </a:xfrm>
          <a:prstGeom prst="curvedConnector3">
            <a:avLst>
              <a:gd fmla="val 49998" name="adj1"/>
            </a:avLst>
          </a:prstGeom>
          <a:noFill/>
          <a:ln cap="flat" cmpd="sng" w="2857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31" name="Google Shape;131;p1"/>
          <p:cNvCxnSpPr>
            <a:stCxn id="109" idx="0"/>
            <a:endCxn id="103" idx="2"/>
          </p:cNvCxnSpPr>
          <p:nvPr/>
        </p:nvCxnSpPr>
        <p:spPr>
          <a:xfrm flipH="1" rot="5400000">
            <a:off x="6575974" y="2790855"/>
            <a:ext cx="750000" cy="2250300"/>
          </a:xfrm>
          <a:prstGeom prst="curvedConnector3">
            <a:avLst>
              <a:gd fmla="val 50006" name="adj1"/>
            </a:avLst>
          </a:prstGeom>
          <a:noFill/>
          <a:ln cap="flat" cmpd="sng" w="2857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32" name="Google Shape;132;p1"/>
          <p:cNvSpPr/>
          <p:nvPr/>
        </p:nvSpPr>
        <p:spPr>
          <a:xfrm>
            <a:off x="2423592" y="1772816"/>
            <a:ext cx="1339463" cy="696521"/>
          </a:xfrm>
          <a:prstGeom prst="rect">
            <a:avLst/>
          </a:prstGeom>
          <a:gradFill>
            <a:gsLst>
              <a:gs pos="0">
                <a:srgbClr val="992D2B"/>
              </a:gs>
              <a:gs pos="80000">
                <a:srgbClr val="C93D39"/>
              </a:gs>
              <a:gs pos="100000">
                <a:srgbClr val="CD3A36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1800" u="none" cap="none" strike="noStrike">
                <a:solidFill>
                  <a:schemeClr val="lt1"/>
                </a:solidFill>
                <a:latin typeface="DFKai-SB"/>
                <a:ea typeface="DFKai-SB"/>
                <a:cs typeface="DFKai-SB"/>
                <a:sym typeface="DFKai-SB"/>
              </a:rPr>
              <a:t>經營成果</a:t>
            </a:r>
            <a:endParaRPr/>
          </a:p>
        </p:txBody>
      </p:sp>
      <p:sp>
        <p:nvSpPr>
          <p:cNvPr id="133" name="Google Shape;133;p1"/>
          <p:cNvSpPr/>
          <p:nvPr/>
        </p:nvSpPr>
        <p:spPr>
          <a:xfrm>
            <a:off x="2423592" y="2951543"/>
            <a:ext cx="1339463" cy="696521"/>
          </a:xfrm>
          <a:prstGeom prst="rect">
            <a:avLst/>
          </a:prstGeom>
          <a:gradFill>
            <a:gsLst>
              <a:gs pos="0">
                <a:srgbClr val="C86C1F"/>
              </a:gs>
              <a:gs pos="80000">
                <a:srgbClr val="FF8E29"/>
              </a:gs>
              <a:gs pos="100000">
                <a:srgbClr val="FF8D25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1800" u="none" cap="none" strike="noStrike">
                <a:solidFill>
                  <a:schemeClr val="lt1"/>
                </a:solidFill>
                <a:latin typeface="DFKai-SB"/>
                <a:ea typeface="DFKai-SB"/>
                <a:cs typeface="DFKai-SB"/>
                <a:sym typeface="DFKai-SB"/>
              </a:rPr>
              <a:t>顧客市場</a:t>
            </a:r>
            <a:endParaRPr/>
          </a:p>
        </p:txBody>
      </p:sp>
      <p:sp>
        <p:nvSpPr>
          <p:cNvPr id="134" name="Google Shape;134;p1"/>
          <p:cNvSpPr/>
          <p:nvPr/>
        </p:nvSpPr>
        <p:spPr>
          <a:xfrm>
            <a:off x="2423592" y="4130270"/>
            <a:ext cx="1339463" cy="696521"/>
          </a:xfrm>
          <a:prstGeom prst="rect">
            <a:avLst/>
          </a:prstGeom>
          <a:gradFill>
            <a:gsLst>
              <a:gs pos="0">
                <a:srgbClr val="5D427D"/>
              </a:gs>
              <a:gs pos="80000">
                <a:srgbClr val="7A57A5"/>
              </a:gs>
              <a:gs pos="100000">
                <a:srgbClr val="7A56A7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1800" u="none" cap="none" strike="noStrike">
                <a:solidFill>
                  <a:schemeClr val="lt1"/>
                </a:solidFill>
                <a:latin typeface="DFKai-SB"/>
                <a:ea typeface="DFKai-SB"/>
                <a:cs typeface="DFKai-SB"/>
                <a:sym typeface="DFKai-SB"/>
              </a:rPr>
              <a:t>流程執行</a:t>
            </a:r>
            <a:endParaRPr/>
          </a:p>
        </p:txBody>
      </p:sp>
      <p:sp>
        <p:nvSpPr>
          <p:cNvPr id="135" name="Google Shape;135;p1"/>
          <p:cNvSpPr/>
          <p:nvPr/>
        </p:nvSpPr>
        <p:spPr>
          <a:xfrm>
            <a:off x="2423592" y="5308997"/>
            <a:ext cx="1339463" cy="696521"/>
          </a:xfrm>
          <a:prstGeom prst="rect">
            <a:avLst/>
          </a:prstGeom>
          <a:gradFill>
            <a:gsLst>
              <a:gs pos="0">
                <a:srgbClr val="2D5C97"/>
              </a:gs>
              <a:gs pos="80000">
                <a:srgbClr val="3C7AC5"/>
              </a:gs>
              <a:gs pos="100000">
                <a:srgbClr val="397BC9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1800" u="none" cap="none" strike="noStrike">
                <a:solidFill>
                  <a:schemeClr val="lt1"/>
                </a:solidFill>
                <a:latin typeface="DFKai-SB"/>
                <a:ea typeface="DFKai-SB"/>
                <a:cs typeface="DFKai-SB"/>
                <a:sym typeface="DFKai-SB"/>
              </a:rPr>
              <a:t>基礎準備</a:t>
            </a:r>
            <a:endParaRPr/>
          </a:p>
        </p:txBody>
      </p:sp>
      <p:sp>
        <p:nvSpPr>
          <p:cNvPr id="136" name="Google Shape;136;p1"/>
          <p:cNvSpPr/>
          <p:nvPr/>
        </p:nvSpPr>
        <p:spPr>
          <a:xfrm>
            <a:off x="2530748" y="4826790"/>
            <a:ext cx="375050" cy="482207"/>
          </a:xfrm>
          <a:prstGeom prst="up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759336"/>
              </a:gs>
              <a:gs pos="80000">
                <a:srgbClr val="99C247"/>
              </a:gs>
              <a:gs pos="100000">
                <a:srgbClr val="9BC545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"/>
          <p:cNvSpPr/>
          <p:nvPr/>
        </p:nvSpPr>
        <p:spPr>
          <a:xfrm>
            <a:off x="2530748" y="3648063"/>
            <a:ext cx="375050" cy="482207"/>
          </a:xfrm>
          <a:prstGeom prst="up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759336"/>
              </a:gs>
              <a:gs pos="80000">
                <a:srgbClr val="99C247"/>
              </a:gs>
              <a:gs pos="100000">
                <a:srgbClr val="9BC545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"/>
          <p:cNvSpPr/>
          <p:nvPr/>
        </p:nvSpPr>
        <p:spPr>
          <a:xfrm>
            <a:off x="2530748" y="2469336"/>
            <a:ext cx="375050" cy="482207"/>
          </a:xfrm>
          <a:prstGeom prst="up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759336"/>
              </a:gs>
              <a:gs pos="80000">
                <a:srgbClr val="99C247"/>
              </a:gs>
              <a:gs pos="100000">
                <a:srgbClr val="9BC545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"/>
          <p:cNvSpPr txBox="1"/>
          <p:nvPr>
            <p:ph type="title"/>
          </p:nvPr>
        </p:nvSpPr>
        <p:spPr>
          <a:xfrm>
            <a:off x="623392" y="0"/>
            <a:ext cx="10972800" cy="908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zh-TW" sz="4000"/>
              <a:t>年度計劃</a:t>
            </a:r>
            <a:endParaRPr sz="4000"/>
          </a:p>
        </p:txBody>
      </p:sp>
      <p:cxnSp>
        <p:nvCxnSpPr>
          <p:cNvPr id="140" name="Google Shape;140;p1"/>
          <p:cNvCxnSpPr>
            <a:stCxn id="102" idx="0"/>
            <a:endCxn id="94" idx="2"/>
          </p:cNvCxnSpPr>
          <p:nvPr/>
        </p:nvCxnSpPr>
        <p:spPr>
          <a:xfrm rot="-5400000">
            <a:off x="5290028" y="2094228"/>
            <a:ext cx="428700" cy="1607400"/>
          </a:xfrm>
          <a:prstGeom prst="curvedConnector3">
            <a:avLst>
              <a:gd fmla="val 49991" name="adj1"/>
            </a:avLst>
          </a:prstGeom>
          <a:noFill/>
          <a:ln cap="flat" cmpd="sng" w="2857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41" name="Google Shape;141;p1"/>
          <p:cNvCxnSpPr>
            <a:stCxn id="122" idx="0"/>
            <a:endCxn id="93" idx="2"/>
          </p:cNvCxnSpPr>
          <p:nvPr/>
        </p:nvCxnSpPr>
        <p:spPr>
          <a:xfrm flipH="1" rot="5400000">
            <a:off x="5825825" y="1987128"/>
            <a:ext cx="428700" cy="1821600"/>
          </a:xfrm>
          <a:prstGeom prst="curvedConnector3">
            <a:avLst>
              <a:gd fmla="val 49992" name="adj1"/>
            </a:avLst>
          </a:prstGeom>
          <a:noFill/>
          <a:ln cap="flat" cmpd="sng" w="2857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" name="Google Shape;146;p2"/>
          <p:cNvGraphicFramePr/>
          <p:nvPr/>
        </p:nvGraphicFramePr>
        <p:xfrm>
          <a:off x="0" y="98072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{DF85EEDB-05C3-426A-AB48-1C4F58F66FFF}</a:tableStyleId>
              </a:tblPr>
              <a:tblGrid>
                <a:gridCol w="551375"/>
                <a:gridCol w="648075"/>
                <a:gridCol w="648075"/>
                <a:gridCol w="2376275"/>
                <a:gridCol w="792100"/>
                <a:gridCol w="3024325"/>
                <a:gridCol w="648075"/>
                <a:gridCol w="720075"/>
                <a:gridCol w="648075"/>
                <a:gridCol w="648075"/>
                <a:gridCol w="720075"/>
                <a:gridCol w="767400"/>
              </a:tblGrid>
              <a:tr h="979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編號</a:t>
                      </a:r>
                      <a:endParaRPr/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構面</a:t>
                      </a:r>
                      <a:endParaRPr/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類型</a:t>
                      </a:r>
                      <a:endParaRPr/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目標名稱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承接</a:t>
                      </a:r>
                      <a:endParaRPr/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衡量指標</a:t>
                      </a:r>
                      <a:endParaRPr/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開始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完成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費用</a:t>
                      </a:r>
                      <a:endParaRPr/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人力</a:t>
                      </a:r>
                      <a:endParaRPr/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重要比</a:t>
                      </a:r>
                      <a:endParaRPr/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文化</a:t>
                      </a:r>
                      <a:endParaRPr/>
                    </a:p>
                  </a:txBody>
                  <a:tcPr marT="34300" marB="34300" marR="68575" marL="68575" anchor="ctr"/>
                </a:tc>
              </a:tr>
              <a:tr h="9795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流程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常態</a:t>
                      </a:r>
                      <a:endParaRPr sz="1350" u="none" cap="none" strike="noStrike"/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提高客戶滿意度問卷回收效率與正確度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1.全部問卷線上化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2.定期公告客戶滿意度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熱忱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</a:tr>
              <a:tr h="9795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顧客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常態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提高純函授學員對客服的黏著度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1.函授學員皆加入Line@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2.新學員20分鐘初次引導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3.完成函授學員服務</a:t>
                      </a:r>
                      <a:r>
                        <a:rPr lang="zh-TW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流程</a:t>
                      </a: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SOP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熱忱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</a:tr>
              <a:tr h="9795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基礎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常態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增加員工歸屬感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1.建立獎勵制度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2.舉辦部門員工活動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正向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</a:tr>
              <a:tr h="9795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基礎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專案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提升客服同仁應對技巧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zh-TW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1.參加外訓課程6小時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zh-TW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2.製作心得報告分享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zh-TW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3.成立客服小組Line群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專業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</a:tr>
              <a:tr h="9795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基礎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專案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提升分班基礎客服處理能力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1.提供分班處理問題SOP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 各分加加入客服小組Line群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zh-TW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專業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</a:tr>
            </a:tbl>
          </a:graphicData>
        </a:graphic>
      </p:graphicFrame>
      <p:sp>
        <p:nvSpPr>
          <p:cNvPr id="147" name="Google Shape;147;p2"/>
          <p:cNvSpPr txBox="1"/>
          <p:nvPr>
            <p:ph type="title"/>
          </p:nvPr>
        </p:nvSpPr>
        <p:spPr>
          <a:xfrm>
            <a:off x="623392" y="78976"/>
            <a:ext cx="10972800" cy="829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zh-TW"/>
              <a:t>年度計劃-學務行政組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2" name="Google Shape;152;p3"/>
          <p:cNvGraphicFramePr/>
          <p:nvPr/>
        </p:nvGraphicFramePr>
        <p:xfrm>
          <a:off x="0" y="98072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{DF85EEDB-05C3-426A-AB48-1C4F58F66FFF}</a:tableStyleId>
              </a:tblPr>
              <a:tblGrid>
                <a:gridCol w="551375"/>
                <a:gridCol w="648075"/>
                <a:gridCol w="648075"/>
                <a:gridCol w="2376275"/>
                <a:gridCol w="792100"/>
                <a:gridCol w="3024325"/>
                <a:gridCol w="648075"/>
                <a:gridCol w="720075"/>
                <a:gridCol w="648075"/>
                <a:gridCol w="648075"/>
                <a:gridCol w="720075"/>
                <a:gridCol w="767400"/>
              </a:tblGrid>
              <a:tr h="979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編號</a:t>
                      </a:r>
                      <a:endParaRPr/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構面</a:t>
                      </a:r>
                      <a:endParaRPr/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類型</a:t>
                      </a:r>
                      <a:endParaRPr/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目標名稱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承接</a:t>
                      </a:r>
                      <a:endParaRPr/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衡量指標</a:t>
                      </a:r>
                      <a:endParaRPr/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開始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完成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費用</a:t>
                      </a:r>
                      <a:endParaRPr/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人力</a:t>
                      </a:r>
                      <a:endParaRPr/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重要比</a:t>
                      </a:r>
                      <a:endParaRPr/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文化</a:t>
                      </a:r>
                      <a:endParaRPr/>
                    </a:p>
                  </a:txBody>
                  <a:tcPr marT="34300" marB="34300" marR="68575" marL="68575" anchor="ctr"/>
                </a:tc>
              </a:tr>
              <a:tr h="9795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流程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專案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強化學員專區功能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1.完成線上查詢課表功能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2.完成線上查詢教材清單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3.完成線上填寫各類問卷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4.完成線上課業諮詢提問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5.完成線上點數自助補點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專業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</a:tr>
              <a:tr h="9795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基礎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專案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提供面授學員舒適的補課環境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完成視訊補課教室重新規劃與更新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zh-TW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專業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</a:tr>
              <a:tr h="9795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顧客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專案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取得2020年度整體滿意度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1.取得面授學員問卷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2.取得函授學員問卷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3.取得內部同仁問卷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成長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經營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</a:tr>
              <a:tr h="9795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流程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專案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錄製學員專區操作影片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1.完成各項功能操作解說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2.定期更新操作內容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zh-TW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專業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</a:tr>
              <a:tr h="9795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575" marL="68575" anchor="ctr"/>
                </a:tc>
              </a:tr>
            </a:tbl>
          </a:graphicData>
        </a:graphic>
      </p:graphicFrame>
      <p:sp>
        <p:nvSpPr>
          <p:cNvPr id="153" name="Google Shape;153;p3"/>
          <p:cNvSpPr txBox="1"/>
          <p:nvPr>
            <p:ph type="title"/>
          </p:nvPr>
        </p:nvSpPr>
        <p:spPr>
          <a:xfrm>
            <a:off x="623392" y="78976"/>
            <a:ext cx="10972800" cy="829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zh-TW"/>
              <a:t>年度計劃-學務行政組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自訂設計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佈景主題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2009-03-09T11:41:32Z</dcterms:created>
  <dc:creator>feiyin</dc:creator>
</cp:coreProperties>
</file>